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79" r:id="rId7"/>
    <p:sldId id="280" r:id="rId8"/>
    <p:sldId id="261" r:id="rId9"/>
    <p:sldId id="278" r:id="rId10"/>
    <p:sldId id="281" r:id="rId11"/>
    <p:sldId id="282" r:id="rId12"/>
    <p:sldId id="262" r:id="rId13"/>
    <p:sldId id="267" r:id="rId14"/>
    <p:sldId id="268" r:id="rId15"/>
    <p:sldId id="269" r:id="rId16"/>
    <p:sldId id="271" r:id="rId17"/>
    <p:sldId id="270" r:id="rId18"/>
    <p:sldId id="272" r:id="rId19"/>
    <p:sldId id="273" r:id="rId20"/>
    <p:sldId id="274" r:id="rId21"/>
    <p:sldId id="275" r:id="rId22"/>
    <p:sldId id="276" r:id="rId23"/>
    <p:sldId id="289" r:id="rId24"/>
    <p:sldId id="290" r:id="rId25"/>
    <p:sldId id="277" r:id="rId26"/>
    <p:sldId id="264" r:id="rId27"/>
    <p:sldId id="265"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F4"/>
    <a:srgbClr val="FD9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68431" autoAdjust="0"/>
  </p:normalViewPr>
  <p:slideViewPr>
    <p:cSldViewPr snapToGrid="0">
      <p:cViewPr varScale="1">
        <p:scale>
          <a:sx n="50" d="100"/>
          <a:sy n="50" d="100"/>
        </p:scale>
        <p:origin x="14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597FD-5DFD-4362-9E05-DEC69915C356}"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EBE8E-1707-4046-A935-1373BCB42D72}" type="slidenum">
              <a:rPr lang="en-GB" smtClean="0"/>
              <a:t>‹#›</a:t>
            </a:fld>
            <a:endParaRPr lang="en-GB"/>
          </a:p>
        </p:txBody>
      </p:sp>
    </p:spTree>
    <p:extLst>
      <p:ext uri="{BB962C8B-B14F-4D97-AF65-F5344CB8AC3E}">
        <p14:creationId xmlns:p14="http://schemas.microsoft.com/office/powerpoint/2010/main" val="313357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Use the logo to prompt thoughts about what is suggests</a:t>
            </a:r>
          </a:p>
          <a:p>
            <a:pPr eaLnBrk="1" hangingPunct="1">
              <a:buFontTx/>
              <a:buChar char="•"/>
            </a:pPr>
            <a:r>
              <a:rPr lang="en-GB" altLang="en-US" dirty="0" smtClean="0"/>
              <a:t> colours and crayon letters suggest that it is ‘child-friendly’	</a:t>
            </a:r>
          </a:p>
          <a:p>
            <a:pPr eaLnBrk="1" hangingPunct="1">
              <a:buFontTx/>
              <a:buChar char="•"/>
            </a:pPr>
            <a:r>
              <a:rPr lang="en-GB" altLang="en-US" dirty="0" smtClean="0"/>
              <a:t> traditional symbol of romantic love hints that it is about loving relationships</a:t>
            </a:r>
          </a:p>
          <a:p>
            <a:pPr eaLnBrk="1" hangingPunct="1">
              <a:buFontTx/>
              <a:buChar char="•"/>
            </a:pPr>
            <a:r>
              <a:rPr lang="en-GB" altLang="en-US" dirty="0" smtClean="0"/>
              <a:t> Cross at the centre indicates God’s presence in our lives, our relationships.  </a:t>
            </a:r>
          </a:p>
          <a:p>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6</a:t>
            </a:fld>
            <a:endParaRPr lang="en-GB"/>
          </a:p>
        </p:txBody>
      </p:sp>
    </p:spTree>
    <p:extLst>
      <p:ext uri="{BB962C8B-B14F-4D97-AF65-F5344CB8AC3E}">
        <p14:creationId xmlns:p14="http://schemas.microsoft.com/office/powerpoint/2010/main" val="325589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It is important to acknowledge that some parents and carers think that using words like ‘penis’ and ‘vulva’ with children is in some way inappropriate, this is because we adults can think these parts of the body are just to do with sex. Some parents/carers might also think teaching children the anatomically correct words may lead to awkward situations because a child might not know when to use the words or not. With this in mind, there are two main reasons why the correct words will be taught in school.</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Firstly, the genitals are simply a part of our body and we can help keep children healthy and safe throughout life if we avoid giving the message that somehow we are ashamed of this part of our body, or that the genitals are something so embarrassing that we need to give them nicknames. From an early age, we can teach children that the parts of their body that are private have names that we can all use and understand without embarrassment or shame. This is just part of our efforts in RSHP education to encourage every child to have a positive view of their body.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Secondly, when children know the names for parts of their body they are safer. This is because when a child knows the correct words and has the confidence to use them, they also learn that if someone touches them or shows them their genitals, or shows a child pictures or film of such, then the child can tell a trusted adult </a:t>
            </a:r>
            <a:r>
              <a:rPr lang="en-GB" sz="1200" b="0" i="1" kern="1200" dirty="0" smtClean="0">
                <a:solidFill>
                  <a:schemeClr val="tx1"/>
                </a:solidFill>
                <a:effectLst/>
                <a:latin typeface="+mn-lt"/>
                <a:ea typeface="+mn-ea"/>
                <a:cs typeface="+mn-cs"/>
              </a:rPr>
              <a:t>exactly</a:t>
            </a:r>
            <a:r>
              <a:rPr lang="en-GB" sz="1200" b="0" i="0" kern="1200" dirty="0" smtClean="0">
                <a:solidFill>
                  <a:schemeClr val="tx1"/>
                </a:solidFill>
                <a:effectLst/>
                <a:latin typeface="+mn-lt"/>
                <a:ea typeface="+mn-ea"/>
                <a:cs typeface="+mn-cs"/>
              </a:rPr>
              <a:t> what has happened. This approach starts in Early Learning centres and takes place in schools from Primary 1.</a:t>
            </a:r>
          </a:p>
          <a:p>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23</a:t>
            </a:fld>
            <a:endParaRPr lang="en-GB"/>
          </a:p>
        </p:txBody>
      </p:sp>
    </p:spTree>
    <p:extLst>
      <p:ext uri="{BB962C8B-B14F-4D97-AF65-F5344CB8AC3E}">
        <p14:creationId xmlns:p14="http://schemas.microsoft.com/office/powerpoint/2010/main" val="170724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 - Although this is covered in the RSHP resource</a:t>
            </a:r>
            <a:r>
              <a:rPr lang="en-GB" baseline="0" dirty="0" smtClean="0">
                <a:latin typeface="Comic Sans MS" panose="030F0702030302020204" pitchFamily="66" charset="0"/>
              </a:rPr>
              <a:t> </a:t>
            </a:r>
            <a:r>
              <a:rPr lang="en-GB" dirty="0" smtClean="0">
                <a:latin typeface="Comic Sans MS" panose="030F0702030302020204" pitchFamily="66" charset="0"/>
              </a:rPr>
              <a:t>contraception and condoms is not taught in a Catholic school setting when teaching Sex Education and conception. There may be discussions that come up organically and pastorally within class, in which the teacher will briefly discuss contraception, however children will be encouraged to discuss this more fully at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 - In 2018 Scotland became the first country in the world to commit to embedding LGBT inclusive education across the curriculum. RSHP</a:t>
            </a:r>
            <a:r>
              <a:rPr lang="en-GB" baseline="0" dirty="0" smtClean="0">
                <a:latin typeface="Comic Sans MS" panose="030F0702030302020204" pitchFamily="66" charset="0"/>
              </a:rPr>
              <a:t> education has a key role to play in teaching children and young people about the values of respect and tolerance and as a source of factual information about different types of relationships and identifies. The opportunity to discuss LBG at first level, and LGBT at second level – it highlights the importance of every child feeling that they or their family is visible/represented.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Comic Sans MS" panose="030F0702030302020204" pitchFamily="66" charset="0"/>
              </a:rPr>
              <a:t> - St. Andrew’s is an </a:t>
            </a:r>
            <a:r>
              <a:rPr lang="en-GB" dirty="0" smtClean="0"/>
              <a:t>LGBT inclusive community</a:t>
            </a:r>
            <a:r>
              <a:rPr lang="en-GB" baseline="0" dirty="0" smtClean="0"/>
              <a:t> </a:t>
            </a:r>
            <a:r>
              <a:rPr lang="en-GB" dirty="0" smtClean="0"/>
              <a:t>and it’s mistaken to suggest that ‘Catholics’ are opposed to LGBT inclusion and education. Every family in Scotland has the right to their own values and beliefs.</a:t>
            </a:r>
            <a:r>
              <a:rPr lang="en-GB" baseline="0" dirty="0" smtClean="0"/>
              <a:t> </a:t>
            </a:r>
            <a:r>
              <a:rPr lang="en-GB" dirty="0" smtClean="0"/>
              <a:t>Parents can still discuss their own values and beliefs with their children. However, children and young people are naturally curious and are already learning about these topics every day.</a:t>
            </a:r>
            <a:r>
              <a:rPr lang="en-GB" baseline="0" dirty="0" smtClean="0"/>
              <a:t> </a:t>
            </a:r>
            <a:r>
              <a:rPr lang="en-GB" dirty="0" smtClean="0"/>
              <a:t>RSHP education helps to teach children and young people to filter the world they see around them, keeps them safe and encourages them to think about rights and responsibilities.</a:t>
            </a:r>
            <a:endParaRPr lang="en-GB"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 </a:t>
            </a:r>
            <a:r>
              <a:rPr lang="en-GB" dirty="0" smtClean="0">
                <a:latin typeface="Comic Sans MS" panose="030F0702030302020204" pitchFamily="66" charset="0"/>
              </a:rPr>
              <a:t>The Scottish Catholic Education Service (SCES) (read note) - T</a:t>
            </a:r>
            <a:r>
              <a:rPr lang="en-GB" dirty="0" smtClean="0"/>
              <a:t>he Scottish Catholic Education Service (SCES) is clear they expect all LGBT young people to be supported primarily by the school’s pastoral care team, and that all teachers have a responsibility to challenge all types of bullying including homophobic bullying.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latin typeface="Comic Sans MS" panose="030F0702030302020204" pitchFamily="66" charset="0"/>
              </a:rPr>
              <a:t>- </a:t>
            </a:r>
            <a:r>
              <a:rPr lang="en-GB" i="0" dirty="0" smtClean="0">
                <a:latin typeface="Comic Sans MS" panose="030F0702030302020204" pitchFamily="66" charset="0"/>
              </a:rPr>
              <a:t>As</a:t>
            </a:r>
            <a:r>
              <a:rPr lang="en-GB" i="0" baseline="0" dirty="0" smtClean="0">
                <a:latin typeface="Comic Sans MS" panose="030F0702030302020204" pitchFamily="66" charset="0"/>
              </a:rPr>
              <a:t> mentioned previously, when explicitly teaching Sex Education and conception, it is taught through the </a:t>
            </a:r>
            <a:r>
              <a:rPr lang="en-GB" dirty="0" smtClean="0">
                <a:latin typeface="Comic Sans MS" panose="030F0702030302020204" pitchFamily="66" charset="0"/>
              </a:rPr>
              <a:t>context of a loving, long term, married relationship between a man and a woman, but other family contexts are discussed, recognised and </a:t>
            </a:r>
            <a:r>
              <a:rPr lang="en-GB" dirty="0" smtClean="0">
                <a:latin typeface="Comic Sans MS" panose="030F0702030302020204" pitchFamily="66" charset="0"/>
              </a:rPr>
              <a:t>valued.</a:t>
            </a:r>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25</a:t>
            </a:fld>
            <a:endParaRPr lang="en-GB"/>
          </a:p>
        </p:txBody>
      </p:sp>
    </p:spTree>
    <p:extLst>
      <p:ext uri="{BB962C8B-B14F-4D97-AF65-F5344CB8AC3E}">
        <p14:creationId xmlns:p14="http://schemas.microsoft.com/office/powerpoint/2010/main" val="144584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The approach of the Catholic school, when dealing with aspects of the Health &amp; Wellbeing curriculum, is to connect children’s learning to their faith formation.  So, God’s love is seen to be at the heart of their lives, both now and in the future</a:t>
            </a:r>
          </a:p>
          <a:p>
            <a:endParaRPr lang="en-GB" altLang="en-US" dirty="0" smtClean="0"/>
          </a:p>
          <a:p>
            <a:r>
              <a:rPr lang="en-GB" altLang="en-US" dirty="0" smtClean="0"/>
              <a:t>We want children to be secure and confident in their understanding of how their bodies function so that they can take god care of them and also show respect for the dignity of each other’s body.</a:t>
            </a:r>
          </a:p>
          <a:p>
            <a:endParaRPr lang="en-GB" altLang="en-US" dirty="0" smtClean="0"/>
          </a:p>
          <a:p>
            <a:r>
              <a:rPr lang="en-GB" altLang="en-US" dirty="0" smtClean="0"/>
              <a:t>We recognise that children are often surrounded by images which can encourage us to treat the body as an object, rather than a precious gift.  We take care that children are not confronted with facts or images for which they are not prepared, emotionally or intellectually.</a:t>
            </a:r>
          </a:p>
          <a:p>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7</a:t>
            </a:fld>
            <a:endParaRPr lang="en-GB"/>
          </a:p>
        </p:txBody>
      </p:sp>
    </p:spTree>
    <p:extLst>
      <p:ext uri="{BB962C8B-B14F-4D97-AF65-F5344CB8AC3E}">
        <p14:creationId xmlns:p14="http://schemas.microsoft.com/office/powerpoint/2010/main" val="63748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Wingdings" panose="05000000000000000000" pitchFamily="2" charset="2"/>
              <a:buNone/>
              <a:defRPr/>
            </a:pPr>
            <a:r>
              <a:rPr lang="en-GB" altLang="en-US" b="1" i="1" dirty="0" smtClean="0"/>
              <a:t> - God gives me life.  </a:t>
            </a:r>
            <a:r>
              <a:rPr lang="en-GB" altLang="en-US" dirty="0" smtClean="0"/>
              <a:t>Children will  learn that God made us and so he loves us and wants only the best for us. </a:t>
            </a:r>
            <a:endParaRPr lang="en-GB" altLang="en-US" b="1" i="1" dirty="0" smtClean="0"/>
          </a:p>
          <a:p>
            <a:pPr marL="0" indent="0" eaLnBrk="1" hangingPunct="1">
              <a:buFont typeface="Wingdings" panose="05000000000000000000" pitchFamily="2" charset="2"/>
              <a:buNone/>
              <a:defRPr/>
            </a:pPr>
            <a:r>
              <a:rPr lang="en-GB" altLang="en-US" b="1" i="1" baseline="0" dirty="0" smtClean="0"/>
              <a:t> - </a:t>
            </a:r>
            <a:r>
              <a:rPr lang="en-GB" altLang="en-US" b="1" i="1" dirty="0" smtClean="0"/>
              <a:t>God delights in me.  </a:t>
            </a:r>
            <a:r>
              <a:rPr lang="en-GB" altLang="en-US" dirty="0" smtClean="0"/>
              <a:t>They will be helped to understand that God gave each of them particular talents, qualities and capacities, including their bodies which should always be cherished and treated with respect and care.</a:t>
            </a:r>
            <a:endParaRPr lang="en-GB" altLang="en-US" sz="1100" dirty="0" smtClean="0"/>
          </a:p>
          <a:p>
            <a:pPr marL="0" indent="0" eaLnBrk="1" hangingPunct="1">
              <a:buFont typeface="Wingdings" panose="05000000000000000000" pitchFamily="2" charset="2"/>
              <a:buNone/>
              <a:defRPr/>
            </a:pPr>
            <a:r>
              <a:rPr lang="en-GB" altLang="en-US" sz="1100" b="1" i="1" baseline="0" dirty="0" smtClean="0"/>
              <a:t> - </a:t>
            </a:r>
            <a:r>
              <a:rPr lang="en-GB" altLang="en-US" b="1" i="1" dirty="0" smtClean="0"/>
              <a:t>God calls me to love.  </a:t>
            </a:r>
            <a:r>
              <a:rPr lang="en-GB" altLang="en-US" dirty="0" smtClean="0"/>
              <a:t>They will learn that, because God created everyone and loves everyone, we should show respect to all people and not do anything which offends their dignity as God’s creation.  </a:t>
            </a:r>
            <a:endParaRPr lang="en-GB" altLang="en-US" b="1" dirty="0" smtClean="0"/>
          </a:p>
          <a:p>
            <a:pPr marL="0" indent="0" eaLnBrk="1" hangingPunct="1">
              <a:buFont typeface="Wingdings" panose="05000000000000000000" pitchFamily="2" charset="2"/>
              <a:buNone/>
              <a:defRPr/>
            </a:pPr>
            <a:r>
              <a:rPr lang="en-GB" altLang="en-US" b="1" i="1" baseline="0" dirty="0" smtClean="0"/>
              <a:t> - </a:t>
            </a:r>
            <a:r>
              <a:rPr lang="en-GB" altLang="en-US" b="1" i="1" dirty="0" smtClean="0"/>
              <a:t>God’s loving plan guides my choices.  </a:t>
            </a:r>
            <a:r>
              <a:rPr lang="en-GB" altLang="en-US" dirty="0" smtClean="0"/>
              <a:t>Children will be helped to understand that, as they grow, they will learn more about how to respond to God’s plan for their lives. As they </a:t>
            </a:r>
            <a:r>
              <a:rPr lang="en-GB" altLang="en-US" sz="1100" dirty="0" smtClean="0"/>
              <a:t>approach  puberty, the time when they begin to see signs of growing from a child into an adult, they will learn about physical and emotional changes.   They will also discuss the responsibilities which come with being an adult and a parent, and how these fit into ‘God’s Loving Plan’.</a:t>
            </a:r>
          </a:p>
          <a:p>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9</a:t>
            </a:fld>
            <a:endParaRPr lang="en-GB"/>
          </a:p>
        </p:txBody>
      </p:sp>
    </p:spTree>
    <p:extLst>
      <p:ext uri="{BB962C8B-B14F-4D97-AF65-F5344CB8AC3E}">
        <p14:creationId xmlns:p14="http://schemas.microsoft.com/office/powerpoint/2010/main" val="235269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10</a:t>
            </a:fld>
            <a:endParaRPr lang="en-GB"/>
          </a:p>
        </p:txBody>
      </p:sp>
    </p:spTree>
    <p:extLst>
      <p:ext uri="{BB962C8B-B14F-4D97-AF65-F5344CB8AC3E}">
        <p14:creationId xmlns:p14="http://schemas.microsoft.com/office/powerpoint/2010/main" val="136057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11</a:t>
            </a:fld>
            <a:endParaRPr lang="en-GB"/>
          </a:p>
        </p:txBody>
      </p:sp>
    </p:spTree>
    <p:extLst>
      <p:ext uri="{BB962C8B-B14F-4D97-AF65-F5344CB8AC3E}">
        <p14:creationId xmlns:p14="http://schemas.microsoft.com/office/powerpoint/2010/main" val="289375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270027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42743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18</a:t>
            </a:fld>
            <a:endParaRPr lang="en-GB"/>
          </a:p>
        </p:txBody>
      </p:sp>
    </p:spTree>
    <p:extLst>
      <p:ext uri="{BB962C8B-B14F-4D97-AF65-F5344CB8AC3E}">
        <p14:creationId xmlns:p14="http://schemas.microsoft.com/office/powerpoint/2010/main" val="235675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note that some lessons included</a:t>
            </a:r>
            <a:r>
              <a:rPr lang="en-GB" baseline="0" dirty="0" smtClean="0"/>
              <a:t> in the RSHP resource at this level are not taught in our school at the same time, due to following GLP planners</a:t>
            </a:r>
          </a:p>
          <a:p>
            <a:endParaRPr lang="en-GB" dirty="0"/>
          </a:p>
        </p:txBody>
      </p:sp>
      <p:sp>
        <p:nvSpPr>
          <p:cNvPr id="4" name="Slide Number Placeholder 3"/>
          <p:cNvSpPr>
            <a:spLocks noGrp="1"/>
          </p:cNvSpPr>
          <p:nvPr>
            <p:ph type="sldNum" sz="quarter" idx="10"/>
          </p:nvPr>
        </p:nvSpPr>
        <p:spPr/>
        <p:txBody>
          <a:bodyPr/>
          <a:lstStyle/>
          <a:p>
            <a:fld id="{C4FEBE8E-1707-4046-A935-1373BCB42D72}" type="slidenum">
              <a:rPr lang="en-GB" smtClean="0"/>
              <a:t>20</a:t>
            </a:fld>
            <a:endParaRPr lang="en-GB"/>
          </a:p>
        </p:txBody>
      </p:sp>
    </p:spTree>
    <p:extLst>
      <p:ext uri="{BB962C8B-B14F-4D97-AF65-F5344CB8AC3E}">
        <p14:creationId xmlns:p14="http://schemas.microsoft.com/office/powerpoint/2010/main" val="376624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8AD876-B8AD-4AF8-816B-7CCC12A53007}" type="datetimeFigureOut">
              <a:rPr lang="en-GB" smtClean="0"/>
              <a:t>06/04/2022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200424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8AD876-B8AD-4AF8-816B-7CCC12A53007}" type="datetimeFigureOut">
              <a:rPr lang="en-GB" smtClean="0"/>
              <a:t>06/04/2022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47984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8AD876-B8AD-4AF8-816B-7CCC12A53007}" type="datetimeFigureOut">
              <a:rPr lang="en-GB" smtClean="0"/>
              <a:t>06/04/2022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423046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8AD876-B8AD-4AF8-816B-7CCC12A53007}" type="datetimeFigureOut">
              <a:rPr lang="en-GB" smtClean="0"/>
              <a:t>06/04/2022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172456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8AD876-B8AD-4AF8-816B-7CCC12A53007}" type="datetimeFigureOut">
              <a:rPr lang="en-GB" smtClean="0"/>
              <a:t>06/04/2022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313444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8AD876-B8AD-4AF8-816B-7CCC12A53007}" type="datetimeFigureOut">
              <a:rPr lang="en-GB" smtClean="0"/>
              <a:t>06/04/2022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140074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8AD876-B8AD-4AF8-816B-7CCC12A53007}" type="datetimeFigureOut">
              <a:rPr lang="en-GB" smtClean="0"/>
              <a:t>06/04/2022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342061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8AD876-B8AD-4AF8-816B-7CCC12A53007}" type="datetimeFigureOut">
              <a:rPr lang="en-GB" smtClean="0"/>
              <a:t>06/04/2022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420961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AD876-B8AD-4AF8-816B-7CCC12A53007}" type="datetimeFigureOut">
              <a:rPr lang="en-GB" smtClean="0"/>
              <a:t>06/04/2022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94591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AD876-B8AD-4AF8-816B-7CCC12A53007}" type="datetimeFigureOut">
              <a:rPr lang="en-GB" smtClean="0"/>
              <a:t>06/04/2022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48822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AD876-B8AD-4AF8-816B-7CCC12A53007}" type="datetimeFigureOut">
              <a:rPr lang="en-GB" smtClean="0"/>
              <a:t>06/04/2022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873B2A-D307-4698-9491-40450D15B469}" type="slidenum">
              <a:rPr lang="en-GB" smtClean="0"/>
              <a:t>‹#›</a:t>
            </a:fld>
            <a:endParaRPr lang="en-GB"/>
          </a:p>
        </p:txBody>
      </p:sp>
    </p:spTree>
    <p:extLst>
      <p:ext uri="{BB962C8B-B14F-4D97-AF65-F5344CB8AC3E}">
        <p14:creationId xmlns:p14="http://schemas.microsoft.com/office/powerpoint/2010/main" val="133255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D9DD6"/>
            </a:gs>
            <a:gs pos="74000">
              <a:schemeClr val="accent1">
                <a:lumMod val="45000"/>
                <a:lumOff val="55000"/>
              </a:schemeClr>
            </a:gs>
            <a:gs pos="83000">
              <a:schemeClr val="accent1">
                <a:lumMod val="45000"/>
                <a:lumOff val="55000"/>
              </a:schemeClr>
            </a:gs>
            <a:gs pos="100000">
              <a:srgbClr val="FEE6F4"/>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AD876-B8AD-4AF8-816B-7CCC12A53007}" type="datetimeFigureOut">
              <a:rPr lang="en-GB" smtClean="0"/>
              <a:t>06/04/2022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73B2A-D307-4698-9491-40450D15B469}" type="slidenum">
              <a:rPr lang="en-GB" smtClean="0"/>
              <a:t>‹#›</a:t>
            </a:fld>
            <a:endParaRPr lang="en-GB"/>
          </a:p>
        </p:txBody>
      </p:sp>
    </p:spTree>
    <p:extLst>
      <p:ext uri="{BB962C8B-B14F-4D97-AF65-F5344CB8AC3E}">
        <p14:creationId xmlns:p14="http://schemas.microsoft.com/office/powerpoint/2010/main" val="400023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26334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441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shp.scot/second-leve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shp.scot/fa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542" y="2064898"/>
            <a:ext cx="9144000" cy="2387600"/>
          </a:xfrm>
        </p:spPr>
        <p:txBody>
          <a:bodyPr>
            <a:noAutofit/>
          </a:bodyPr>
          <a:lstStyle/>
          <a:p>
            <a:r>
              <a:rPr lang="en-GB" sz="4800" dirty="0" smtClean="0">
                <a:latin typeface="Comic Sans MS" panose="030F0702030302020204" pitchFamily="66" charset="0"/>
              </a:rPr>
              <a:t>St. Andrew’s RC Primary School</a:t>
            </a:r>
            <a:br>
              <a:rPr lang="en-GB" sz="4800" dirty="0" smtClean="0">
                <a:latin typeface="Comic Sans MS" panose="030F0702030302020204" pitchFamily="66" charset="0"/>
              </a:rPr>
            </a:br>
            <a:r>
              <a:rPr lang="en-GB" sz="4800" dirty="0" smtClean="0">
                <a:latin typeface="Comic Sans MS" panose="030F0702030302020204" pitchFamily="66" charset="0"/>
              </a:rPr>
              <a:t>Sex Education and Keeping Myself Safe</a:t>
            </a:r>
            <a:br>
              <a:rPr lang="en-GB" sz="4800" dirty="0" smtClean="0">
                <a:latin typeface="Comic Sans MS" panose="030F0702030302020204" pitchFamily="66" charset="0"/>
              </a:rPr>
            </a:br>
            <a:r>
              <a:rPr lang="en-GB" sz="4800" dirty="0" smtClean="0">
                <a:latin typeface="Comic Sans MS" panose="030F0702030302020204" pitchFamily="66" charset="0"/>
              </a:rPr>
              <a:t>Parent and Carer Information </a:t>
            </a:r>
            <a:endParaRPr lang="en-GB" sz="4800" dirty="0">
              <a:latin typeface="Comic Sans MS" panose="030F0702030302020204" pitchFamily="66" charset="0"/>
            </a:endParaRPr>
          </a:p>
        </p:txBody>
      </p:sp>
      <p:sp>
        <p:nvSpPr>
          <p:cNvPr id="3" name="Subtitle 2"/>
          <p:cNvSpPr>
            <a:spLocks noGrp="1"/>
          </p:cNvSpPr>
          <p:nvPr>
            <p:ph type="subTitle" idx="1"/>
          </p:nvPr>
        </p:nvSpPr>
        <p:spPr>
          <a:xfrm>
            <a:off x="1636542" y="4769657"/>
            <a:ext cx="9144000" cy="1655762"/>
          </a:xfrm>
        </p:spPr>
        <p:txBody>
          <a:bodyPr/>
          <a:lstStyle/>
          <a:p>
            <a:r>
              <a:rPr lang="en-GB" dirty="0" smtClean="0">
                <a:latin typeface="Comic Sans MS" panose="030F0702030302020204" pitchFamily="66" charset="0"/>
              </a:rPr>
              <a:t>God’s Loving Plan</a:t>
            </a:r>
          </a:p>
          <a:p>
            <a:r>
              <a:rPr lang="en-GB" dirty="0" smtClean="0">
                <a:latin typeface="Comic Sans MS" panose="030F0702030302020204" pitchFamily="66" charset="0"/>
              </a:rPr>
              <a:t>Relationships, Sexual Health and Parenthood </a:t>
            </a:r>
          </a:p>
          <a:p>
            <a:r>
              <a:rPr lang="en-GB" dirty="0" smtClean="0">
                <a:latin typeface="Comic Sans MS" panose="030F0702030302020204" pitchFamily="66" charset="0"/>
              </a:rPr>
              <a:t>Keeping Myself Safe</a:t>
            </a:r>
            <a:endParaRPr lang="en-GB" dirty="0">
              <a:latin typeface="Comic Sans MS" panose="030F0702030302020204" pitchFamily="66" charset="0"/>
            </a:endParaRPr>
          </a:p>
        </p:txBody>
      </p:sp>
    </p:spTree>
    <p:extLst>
      <p:ext uri="{BB962C8B-B14F-4D97-AF65-F5344CB8AC3E}">
        <p14:creationId xmlns:p14="http://schemas.microsoft.com/office/powerpoint/2010/main" val="289395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739775"/>
          </a:xfrm>
        </p:spPr>
        <p:txBody>
          <a:bodyPr/>
          <a:lstStyle/>
          <a:p>
            <a:pPr algn="ctr"/>
            <a:r>
              <a:rPr lang="en-GB" dirty="0" smtClean="0">
                <a:latin typeface="Comic Sans MS" panose="030F0702030302020204" pitchFamily="66" charset="0"/>
              </a:rPr>
              <a:t>God’s Loving Plan</a:t>
            </a:r>
            <a:endParaRPr lang="en-GB" dirty="0">
              <a:latin typeface="Comic Sans MS" panose="030F0702030302020204" pitchFamily="66" charset="0"/>
            </a:endParaRPr>
          </a:p>
        </p:txBody>
      </p:sp>
      <p:sp>
        <p:nvSpPr>
          <p:cNvPr id="3" name="Content Placeholder 2"/>
          <p:cNvSpPr>
            <a:spLocks noGrp="1"/>
          </p:cNvSpPr>
          <p:nvPr>
            <p:ph sz="half" idx="1"/>
          </p:nvPr>
        </p:nvSpPr>
        <p:spPr>
          <a:xfrm>
            <a:off x="838200" y="876300"/>
            <a:ext cx="5181600" cy="5300663"/>
          </a:xfrm>
        </p:spPr>
        <p:txBody>
          <a:bodyPr>
            <a:normAutofit fontScale="77500" lnSpcReduction="20000"/>
          </a:bodyPr>
          <a:lstStyle/>
          <a:p>
            <a:r>
              <a:rPr lang="en-GB" dirty="0" smtClean="0">
                <a:latin typeface="Comic Sans MS" panose="030F0702030302020204" pitchFamily="66" charset="0"/>
              </a:rPr>
              <a:t>P1-P7</a:t>
            </a:r>
          </a:p>
          <a:p>
            <a:pPr lvl="1"/>
            <a:r>
              <a:rPr lang="en-GB" dirty="0" smtClean="0">
                <a:latin typeface="Comic Sans MS" panose="030F0702030302020204" pitchFamily="66" charset="0"/>
              </a:rPr>
              <a:t>How to take care of their bodies</a:t>
            </a:r>
          </a:p>
          <a:p>
            <a:pPr lvl="1"/>
            <a:r>
              <a:rPr lang="en-GB" dirty="0" smtClean="0">
                <a:latin typeface="Comic Sans MS" panose="030F0702030302020204" pitchFamily="66" charset="0"/>
              </a:rPr>
              <a:t>Their capacity to love family/friends</a:t>
            </a:r>
          </a:p>
          <a:p>
            <a:r>
              <a:rPr lang="en-GB" dirty="0" smtClean="0">
                <a:latin typeface="Comic Sans MS" panose="030F0702030302020204" pitchFamily="66" charset="0"/>
              </a:rPr>
              <a:t>P2-P7</a:t>
            </a:r>
          </a:p>
          <a:p>
            <a:pPr lvl="1"/>
            <a:r>
              <a:rPr lang="en-GB" dirty="0" smtClean="0">
                <a:latin typeface="Comic Sans MS" panose="030F0702030302020204" pitchFamily="66" charset="0"/>
              </a:rPr>
              <a:t>How their bodies are changing at different rates</a:t>
            </a:r>
          </a:p>
          <a:p>
            <a:r>
              <a:rPr lang="en-GB" dirty="0" smtClean="0">
                <a:latin typeface="Comic Sans MS" panose="030F0702030302020204" pitchFamily="66" charset="0"/>
              </a:rPr>
              <a:t>P5-7</a:t>
            </a:r>
          </a:p>
          <a:p>
            <a:pPr lvl="1"/>
            <a:r>
              <a:rPr lang="en-GB" dirty="0" smtClean="0">
                <a:latin typeface="Comic Sans MS" panose="030F0702030302020204" pitchFamily="66" charset="0"/>
              </a:rPr>
              <a:t>How, as adults, they may form relationships </a:t>
            </a:r>
          </a:p>
          <a:p>
            <a:pPr lvl="1"/>
            <a:r>
              <a:rPr lang="en-GB" dirty="0" smtClean="0">
                <a:latin typeface="Comic Sans MS" panose="030F0702030302020204" pitchFamily="66" charset="0"/>
              </a:rPr>
              <a:t>How, as adults, they may choose to marry </a:t>
            </a:r>
          </a:p>
          <a:p>
            <a:pPr lvl="1"/>
            <a:r>
              <a:rPr lang="en-GB" dirty="0" smtClean="0">
                <a:latin typeface="Comic Sans MS" panose="030F0702030302020204" pitchFamily="66" charset="0"/>
              </a:rPr>
              <a:t>How we celebrate the Sacrament of Matrimony</a:t>
            </a:r>
          </a:p>
          <a:p>
            <a:r>
              <a:rPr lang="en-GB" dirty="0" smtClean="0">
                <a:latin typeface="Comic Sans MS" panose="030F0702030302020204" pitchFamily="66" charset="0"/>
              </a:rPr>
              <a:t>P6/7</a:t>
            </a:r>
          </a:p>
          <a:p>
            <a:pPr lvl="1"/>
            <a:r>
              <a:rPr lang="en-GB" dirty="0" smtClean="0">
                <a:latin typeface="Comic Sans MS" panose="030F0702030302020204" pitchFamily="66" charset="0"/>
              </a:rPr>
              <a:t>How they may become a parent </a:t>
            </a:r>
          </a:p>
          <a:p>
            <a:r>
              <a:rPr lang="en-GB" dirty="0" smtClean="0">
                <a:latin typeface="Comic Sans MS" panose="030F0702030302020204" pitchFamily="66" charset="0"/>
              </a:rPr>
              <a:t>P7</a:t>
            </a:r>
          </a:p>
          <a:p>
            <a:pPr lvl="1"/>
            <a:r>
              <a:rPr lang="en-GB" dirty="0" smtClean="0">
                <a:latin typeface="Comic Sans MS" panose="030F0702030302020204" pitchFamily="66" charset="0"/>
              </a:rPr>
              <a:t>How a child is conceived and grows in the womb. </a:t>
            </a:r>
            <a:endParaRPr lang="en-GB" dirty="0">
              <a:latin typeface="Comic Sans MS" panose="030F0702030302020204" pitchFamily="66" charset="0"/>
            </a:endParaRPr>
          </a:p>
        </p:txBody>
      </p:sp>
      <p:pic>
        <p:nvPicPr>
          <p:cNvPr id="5" name="Picture 5" descr="gods loving plan crayon_small.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66191" y="1395663"/>
            <a:ext cx="4578798" cy="42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56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975"/>
            <a:ext cx="10515600" cy="1325563"/>
          </a:xfrm>
        </p:spPr>
        <p:txBody>
          <a:bodyPr/>
          <a:lstStyle/>
          <a:p>
            <a:pPr algn="ctr"/>
            <a:r>
              <a:rPr lang="en-GB" dirty="0" smtClean="0">
                <a:latin typeface="Comic Sans MS" panose="030F0702030302020204" pitchFamily="66" charset="0"/>
              </a:rPr>
              <a:t>God’s Loving Plan – The Key Messages</a:t>
            </a:r>
            <a:endParaRPr lang="en-GB" dirty="0">
              <a:latin typeface="Comic Sans MS" panose="030F0702030302020204" pitchFamily="66" charset="0"/>
            </a:endParaRPr>
          </a:p>
        </p:txBody>
      </p:sp>
      <p:sp>
        <p:nvSpPr>
          <p:cNvPr id="3" name="Content Placeholder 2"/>
          <p:cNvSpPr>
            <a:spLocks noGrp="1"/>
          </p:cNvSpPr>
          <p:nvPr>
            <p:ph idx="1"/>
          </p:nvPr>
        </p:nvSpPr>
        <p:spPr>
          <a:xfrm>
            <a:off x="838200" y="2201863"/>
            <a:ext cx="10515600" cy="3975100"/>
          </a:xfrm>
        </p:spPr>
        <p:txBody>
          <a:bodyPr>
            <a:normAutofit/>
          </a:bodyPr>
          <a:lstStyle/>
          <a:p>
            <a:r>
              <a:rPr lang="en-GB" dirty="0" smtClean="0">
                <a:latin typeface="Comic Sans MS" panose="030F0702030302020204" pitchFamily="66" charset="0"/>
              </a:rPr>
              <a:t>Be </a:t>
            </a:r>
            <a:r>
              <a:rPr lang="en-GB" dirty="0">
                <a:latin typeface="Comic Sans MS" panose="030F0702030302020204" pitchFamily="66" charset="0"/>
              </a:rPr>
              <a:t>positive about and support your child growing up</a:t>
            </a:r>
          </a:p>
          <a:p>
            <a:r>
              <a:rPr lang="en-GB" dirty="0" smtClean="0">
                <a:latin typeface="Comic Sans MS" panose="030F0702030302020204" pitchFamily="66" charset="0"/>
              </a:rPr>
              <a:t>Equip </a:t>
            </a:r>
            <a:r>
              <a:rPr lang="en-GB" dirty="0">
                <a:latin typeface="Comic Sans MS" panose="030F0702030302020204" pitchFamily="66" charset="0"/>
              </a:rPr>
              <a:t>them with correct language when talking about their body parts </a:t>
            </a:r>
          </a:p>
          <a:p>
            <a:r>
              <a:rPr lang="en-GB" dirty="0" smtClean="0">
                <a:latin typeface="Comic Sans MS" panose="030F0702030302020204" pitchFamily="66" charset="0"/>
              </a:rPr>
              <a:t>Assure </a:t>
            </a:r>
            <a:r>
              <a:rPr lang="en-GB" dirty="0">
                <a:latin typeface="Comic Sans MS" panose="030F0702030302020204" pitchFamily="66" charset="0"/>
              </a:rPr>
              <a:t>them that physical changes in puberty are natural</a:t>
            </a:r>
          </a:p>
          <a:p>
            <a:r>
              <a:rPr lang="en-GB" dirty="0" smtClean="0">
                <a:latin typeface="Comic Sans MS" panose="030F0702030302020204" pitchFamily="66" charset="0"/>
              </a:rPr>
              <a:t>Help </a:t>
            </a:r>
            <a:r>
              <a:rPr lang="en-GB" dirty="0">
                <a:latin typeface="Comic Sans MS" panose="030F0702030302020204" pitchFamily="66" charset="0"/>
              </a:rPr>
              <a:t>them to adapt to changing emotions</a:t>
            </a:r>
          </a:p>
          <a:p>
            <a:r>
              <a:rPr lang="en-GB" dirty="0" smtClean="0">
                <a:latin typeface="Comic Sans MS" panose="030F0702030302020204" pitchFamily="66" charset="0"/>
              </a:rPr>
              <a:t>Help </a:t>
            </a:r>
            <a:r>
              <a:rPr lang="en-GB" dirty="0">
                <a:latin typeface="Comic Sans MS" panose="030F0702030302020204" pitchFamily="66" charset="0"/>
              </a:rPr>
              <a:t>them to know that they are loved for themselves and not for how they look.</a:t>
            </a:r>
          </a:p>
        </p:txBody>
      </p:sp>
    </p:spTree>
    <p:extLst>
      <p:ext uri="{BB962C8B-B14F-4D97-AF65-F5344CB8AC3E}">
        <p14:creationId xmlns:p14="http://schemas.microsoft.com/office/powerpoint/2010/main" val="262818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Relationships, Sexual Health and Parenthood </a:t>
            </a: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The teaching and learning in GLP is supported by the use of resources from </a:t>
            </a:r>
            <a:r>
              <a:rPr lang="en-GB" b="1" dirty="0" smtClean="0">
                <a:latin typeface="Comic Sans MS" panose="030F0702030302020204" pitchFamily="66" charset="0"/>
              </a:rPr>
              <a:t>Relationships, Sexual Health and Parenthood (RSHP). </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The RSHP curriculum is part of </a:t>
            </a:r>
            <a:r>
              <a:rPr lang="en-GB" i="1" dirty="0" smtClean="0">
                <a:latin typeface="Comic Sans MS" panose="030F0702030302020204" pitchFamily="66" charset="0"/>
              </a:rPr>
              <a:t>A Curriculum for Excellence</a:t>
            </a:r>
            <a:r>
              <a:rPr lang="en-GB" dirty="0" smtClean="0">
                <a:latin typeface="Comic Sans MS" panose="030F0702030302020204" pitchFamily="66" charset="0"/>
              </a:rPr>
              <a:t> and is used nationally. All content is age and stage appropriate for learners 3-18 years. Content is up to date and engaging and meets the needs of learners with ASN, including mild to moderate learning disabilities.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413388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1991544" y="274639"/>
            <a:ext cx="8219256" cy="790595"/>
          </a:xfrm>
        </p:spPr>
        <p:txBody>
          <a:bodyPr>
            <a:normAutofit/>
          </a:bodyPr>
          <a:lstStyle/>
          <a:p>
            <a:pPr algn="l"/>
            <a:r>
              <a:rPr lang="en-GB" sz="2800" dirty="0">
                <a:latin typeface="Comic Sans MS" panose="030F0702030302020204" pitchFamily="66"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558" y="405251"/>
            <a:ext cx="1725092" cy="588561"/>
          </a:xfrm>
          <a:prstGeom prst="rect">
            <a:avLst/>
          </a:prstGeom>
        </p:spPr>
      </p:pic>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1971193" y="5805264"/>
            <a:ext cx="8229600" cy="532656"/>
          </a:xfrm>
        </p:spPr>
        <p:txBody>
          <a:bodyPr>
            <a:normAutofit/>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5"/>
          <a:stretch>
            <a:fillRect/>
          </a:stretch>
        </p:blipFill>
        <p:spPr>
          <a:xfrm>
            <a:off x="2076450" y="1174750"/>
            <a:ext cx="8039100" cy="4508500"/>
          </a:xfrm>
          <a:prstGeom prst="rect">
            <a:avLst/>
          </a:prstGeom>
        </p:spPr>
      </p:pic>
    </p:spTree>
    <p:extLst>
      <p:ext uri="{BB962C8B-B14F-4D97-AF65-F5344CB8AC3E}">
        <p14:creationId xmlns:p14="http://schemas.microsoft.com/office/powerpoint/2010/main" val="366952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What will I find in the resource?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GB" dirty="0">
                <a:latin typeface="Comic Sans MS" panose="030F0702030302020204" pitchFamily="66" charset="0"/>
              </a:rPr>
              <a:t>The resource is made up of a series of Activity Plans that describe how a teacher can approach an aspect of RSHP education.</a:t>
            </a:r>
          </a:p>
          <a:p>
            <a:r>
              <a:rPr lang="en-GB" dirty="0">
                <a:latin typeface="Comic Sans MS" panose="030F0702030302020204" pitchFamily="66" charset="0"/>
              </a:rPr>
              <a:t>The Activity Plans are supported by PowerPoints or other resources the lesson might need. </a:t>
            </a:r>
          </a:p>
          <a:p>
            <a:r>
              <a:rPr lang="en-GB" dirty="0">
                <a:latin typeface="Comic Sans MS" panose="030F0702030302020204" pitchFamily="66" charset="0"/>
              </a:rPr>
              <a:t>There is information for parents and carers, ideas about communicating between school and home, reading lists for school libraries and reading at home.</a:t>
            </a:r>
          </a:p>
          <a:p>
            <a:r>
              <a:rPr lang="en-GB" dirty="0">
                <a:latin typeface="Comic Sans MS" panose="030F0702030302020204" pitchFamily="66" charset="0"/>
              </a:rPr>
              <a:t>The resource is accessible and open to everyone; parents and carers can see what is being delivered in school. </a:t>
            </a:r>
          </a:p>
          <a:p>
            <a:r>
              <a:rPr lang="en-GB" dirty="0">
                <a:latin typeface="Comic Sans MS" panose="030F0702030302020204" pitchFamily="66" charset="0"/>
              </a:rPr>
              <a:t>The resource was developed by a partnership of Local Authorities and Health Boards, with advice from Education Scotland and Scottish Government. </a:t>
            </a:r>
          </a:p>
          <a:p>
            <a:endParaRPr lang="en-GB" dirty="0"/>
          </a:p>
        </p:txBody>
      </p:sp>
    </p:spTree>
    <p:extLst>
      <p:ext uri="{BB962C8B-B14F-4D97-AF65-F5344CB8AC3E}">
        <p14:creationId xmlns:p14="http://schemas.microsoft.com/office/powerpoint/2010/main" val="257173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Why has it been developed?</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GB" dirty="0">
                <a:latin typeface="Comic Sans MS" panose="030F0702030302020204" pitchFamily="66" charset="0"/>
              </a:rPr>
              <a:t>There is a need to improve the quality, relevance, consistency and coverage of RSHP education.</a:t>
            </a:r>
          </a:p>
          <a:p>
            <a:r>
              <a:rPr lang="en-GB" dirty="0">
                <a:latin typeface="Comic Sans MS" panose="030F0702030302020204" pitchFamily="66" charset="0"/>
              </a:rPr>
              <a:t>We need to deliver RSHP education that helps protect children and young people from harm and supports them to understand that friendships and personal relationships should be healthy, happy and safe. </a:t>
            </a:r>
          </a:p>
          <a:p>
            <a:r>
              <a:rPr lang="en-GB" dirty="0">
                <a:latin typeface="Comic Sans MS" panose="030F0702030302020204" pitchFamily="66" charset="0"/>
              </a:rPr>
              <a:t>The resource helps teachers to source material that is age and stage appropriate, so that they can focus on building relationships with learners. </a:t>
            </a:r>
          </a:p>
          <a:p>
            <a:r>
              <a:rPr lang="en-GB" dirty="0">
                <a:latin typeface="Comic Sans MS" panose="030F0702030302020204" pitchFamily="66" charset="0"/>
              </a:rPr>
              <a:t>We need our RSHP education to reflect a modern and inclusive Scotland where we value and respect the human rights of everyone. </a:t>
            </a:r>
          </a:p>
          <a:p>
            <a:pPr marL="0" indent="0">
              <a:buNone/>
            </a:pPr>
            <a:endParaRPr lang="en-GB" dirty="0"/>
          </a:p>
        </p:txBody>
      </p:sp>
    </p:spTree>
    <p:extLst>
      <p:ext uri="{BB962C8B-B14F-4D97-AF65-F5344CB8AC3E}">
        <p14:creationId xmlns:p14="http://schemas.microsoft.com/office/powerpoint/2010/main" val="346583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1883174" y="256586"/>
            <a:ext cx="7165155" cy="796151"/>
          </a:xfrm>
        </p:spPr>
        <p:txBody>
          <a:bodyPr>
            <a:normAutofit fontScale="90000"/>
          </a:bodyPr>
          <a:lstStyle/>
          <a:p>
            <a:pPr algn="l"/>
            <a:r>
              <a:rPr lang="en-GB" sz="2800" dirty="0">
                <a:latin typeface="Comic Sans MS" panose="030F0702030302020204" pitchFamily="66" charset="0"/>
              </a:rPr>
              <a:t>Is the RSHP resource age and stage appropriate?</a:t>
            </a:r>
          </a:p>
        </p:txBody>
      </p:sp>
      <p:pic>
        <p:nvPicPr>
          <p:cNvPr id="5" name="Picture 4">
            <a:extLst>
              <a:ext uri="{FF2B5EF4-FFF2-40B4-BE49-F238E27FC236}">
                <a16:creationId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2344" y="490927"/>
            <a:ext cx="1283218" cy="462372"/>
          </a:xfrm>
          <a:prstGeom prst="rect">
            <a:avLst/>
          </a:prstGeom>
        </p:spPr>
      </p:pic>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2063750" y="5805265"/>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5"/>
          <a:stretch>
            <a:fillRect/>
          </a:stretch>
        </p:blipFill>
        <p:spPr>
          <a:xfrm>
            <a:off x="2063750" y="1162050"/>
            <a:ext cx="8064500" cy="4533900"/>
          </a:xfrm>
          <a:prstGeom prst="rect">
            <a:avLst/>
          </a:prstGeom>
        </p:spPr>
      </p:pic>
    </p:spTree>
    <p:extLst>
      <p:ext uri="{BB962C8B-B14F-4D97-AF65-F5344CB8AC3E}">
        <p14:creationId xmlns:p14="http://schemas.microsoft.com/office/powerpoint/2010/main" val="296022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What is taught at Early Level?</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families and friendships</a:t>
            </a:r>
            <a:r>
              <a:rPr lang="en-GB" dirty="0">
                <a:latin typeface="Comic Sans MS" panose="030F0702030302020204" pitchFamily="66" charset="0"/>
              </a:rPr>
              <a:t>, children learn: </a:t>
            </a:r>
          </a:p>
          <a:p>
            <a:pPr lvl="0"/>
            <a:r>
              <a:rPr lang="en-GB" dirty="0">
                <a:latin typeface="Comic Sans MS" panose="030F0702030302020204" pitchFamily="66" charset="0"/>
              </a:rPr>
              <a:t>That all our families are different, and that people who are important to the children provide care and love. </a:t>
            </a:r>
          </a:p>
          <a:p>
            <a:pPr lvl="0"/>
            <a:r>
              <a:rPr lang="en-GB" dirty="0">
                <a:latin typeface="Comic Sans MS" panose="030F0702030302020204" pitchFamily="66" charset="0"/>
              </a:rPr>
              <a:t>How to make and keep friendships, thinking about how they get along with other children, play together, co-operate and share. This can include learning about personal space and to recognise and respect how another person is feeling.  </a:t>
            </a:r>
          </a:p>
          <a:p>
            <a:pPr lvl="0"/>
            <a:r>
              <a:rPr lang="en-GB" dirty="0">
                <a:latin typeface="Comic Sans MS" panose="030F0702030302020204" pitchFamily="66" charset="0"/>
              </a:rPr>
              <a:t>About the importance of kindness and showing kindness to others.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every child being unique and special </a:t>
            </a:r>
            <a:r>
              <a:rPr lang="en-GB" dirty="0">
                <a:latin typeface="Comic Sans MS" panose="030F0702030302020204" pitchFamily="66" charset="0"/>
              </a:rPr>
              <a:t>children learn: </a:t>
            </a:r>
          </a:p>
          <a:p>
            <a:pPr lvl="0"/>
            <a:r>
              <a:rPr lang="en-GB" dirty="0">
                <a:latin typeface="Comic Sans MS" panose="030F0702030302020204" pitchFamily="66" charset="0"/>
              </a:rPr>
              <a:t>That people are individual and unique.   </a:t>
            </a:r>
          </a:p>
          <a:p>
            <a:pPr lvl="0"/>
            <a:r>
              <a:rPr lang="en-GB" dirty="0">
                <a:latin typeface="Comic Sans MS" panose="030F0702030302020204" pitchFamily="66" charset="0"/>
              </a:rPr>
              <a:t>About the similarities and differences among children in their group.   </a:t>
            </a:r>
          </a:p>
          <a:p>
            <a:pPr lvl="0"/>
            <a:r>
              <a:rPr lang="en-GB" dirty="0">
                <a:latin typeface="Comic Sans MS" panose="030F0702030302020204" pitchFamily="66" charset="0"/>
              </a:rPr>
              <a:t>To understand that treating someone badly based on a difference is not okay. </a:t>
            </a:r>
          </a:p>
          <a:p>
            <a:pPr marL="0" indent="0">
              <a:buNone/>
            </a:pPr>
            <a:endParaRPr lang="en-GB" dirty="0"/>
          </a:p>
        </p:txBody>
      </p:sp>
    </p:spTree>
    <p:extLst>
      <p:ext uri="{BB962C8B-B14F-4D97-AF65-F5344CB8AC3E}">
        <p14:creationId xmlns:p14="http://schemas.microsoft.com/office/powerpoint/2010/main" val="80286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48"/>
            <a:ext cx="10515600" cy="830629"/>
          </a:xfrm>
        </p:spPr>
        <p:txBody>
          <a:bodyPr/>
          <a:lstStyle/>
          <a:p>
            <a:pPr algn="ctr"/>
            <a:r>
              <a:rPr lang="en-GB" dirty="0" smtClean="0">
                <a:latin typeface="Comic Sans MS" panose="030F0702030302020204" pitchFamily="66" charset="0"/>
              </a:rPr>
              <a:t>What is taught at Early Level?</a:t>
            </a:r>
            <a:endParaRPr lang="en-GB" dirty="0">
              <a:latin typeface="Comic Sans MS" panose="030F0702030302020204" pitchFamily="66" charset="0"/>
            </a:endParaRPr>
          </a:p>
        </p:txBody>
      </p:sp>
      <p:sp>
        <p:nvSpPr>
          <p:cNvPr id="3" name="Content Placeholder 2"/>
          <p:cNvSpPr>
            <a:spLocks noGrp="1"/>
          </p:cNvSpPr>
          <p:nvPr>
            <p:ph idx="1"/>
          </p:nvPr>
        </p:nvSpPr>
        <p:spPr>
          <a:xfrm>
            <a:off x="838200" y="1195754"/>
            <a:ext cx="10515600" cy="5261317"/>
          </a:xfrm>
        </p:spPr>
        <p:txBody>
          <a:bodyPr>
            <a:normAutofit fontScale="62500" lnSpcReduction="20000"/>
          </a:bodyPr>
          <a:lstStyle/>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their bodies</a:t>
            </a:r>
            <a:r>
              <a:rPr lang="en-GB" dirty="0">
                <a:latin typeface="Comic Sans MS" panose="030F0702030302020204" pitchFamily="66" charset="0"/>
              </a:rPr>
              <a:t>, children learn about: </a:t>
            </a:r>
          </a:p>
          <a:p>
            <a:pPr lvl="0"/>
            <a:r>
              <a:rPr lang="en-GB" dirty="0">
                <a:latin typeface="Comic Sans MS" panose="030F0702030302020204" pitchFamily="66" charset="0"/>
              </a:rPr>
              <a:t>Names for parts of their body – and that parts of their body are private. </a:t>
            </a:r>
          </a:p>
          <a:p>
            <a:pPr lvl="0"/>
            <a:r>
              <a:rPr lang="en-GB" dirty="0">
                <a:latin typeface="Comic Sans MS" panose="030F0702030302020204" pitchFamily="66" charset="0"/>
              </a:rPr>
              <a:t>Keeping clean and why this is important – learning about hand washing and brushing teeth. </a:t>
            </a:r>
          </a:p>
          <a:p>
            <a:pPr marL="0" indent="0">
              <a:buNone/>
            </a:pPr>
            <a:endParaRPr lang="en-GB" sz="1800" dirty="0" smtClean="0">
              <a:latin typeface="Comic Sans MS" panose="030F0702030302020204" pitchFamily="66" charset="0"/>
            </a:endParaRPr>
          </a:p>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feelings and making choices </a:t>
            </a:r>
            <a:r>
              <a:rPr lang="en-GB" dirty="0">
                <a:latin typeface="Comic Sans MS" panose="030F0702030302020204" pitchFamily="66" charset="0"/>
              </a:rPr>
              <a:t>children learn: </a:t>
            </a:r>
          </a:p>
          <a:p>
            <a:pPr lvl="0"/>
            <a:r>
              <a:rPr lang="en-GB" dirty="0">
                <a:latin typeface="Comic Sans MS" panose="030F0702030302020204" pitchFamily="66" charset="0"/>
              </a:rPr>
              <a:t>To recognise and express their feelings, including when they might feel safe or unsafe, happy or worried.  </a:t>
            </a:r>
          </a:p>
          <a:p>
            <a:pPr lvl="0"/>
            <a:r>
              <a:rPr lang="en-GB" dirty="0">
                <a:latin typeface="Comic Sans MS" panose="030F0702030302020204" pitchFamily="66" charset="0"/>
              </a:rPr>
              <a:t>To identify adults that they can go to if they have a question or a worry, introducing the idea of trust. </a:t>
            </a:r>
          </a:p>
          <a:p>
            <a:pPr marL="0" indent="0">
              <a:buNone/>
            </a:pPr>
            <a:endParaRPr lang="en-GB" sz="1800" dirty="0" smtClean="0">
              <a:latin typeface="Comic Sans MS" panose="030F0702030302020204" pitchFamily="66" charset="0"/>
            </a:endParaRPr>
          </a:p>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looking after them and other living things </a:t>
            </a:r>
            <a:r>
              <a:rPr lang="en-GB" dirty="0">
                <a:latin typeface="Comic Sans MS" panose="030F0702030302020204" pitchFamily="66" charset="0"/>
              </a:rPr>
              <a:t>children learn about: </a:t>
            </a:r>
          </a:p>
          <a:p>
            <a:pPr lvl="0"/>
            <a:r>
              <a:rPr lang="en-GB" dirty="0">
                <a:latin typeface="Comic Sans MS" panose="030F0702030302020204" pitchFamily="66" charset="0"/>
              </a:rPr>
              <a:t>Where living things come from. </a:t>
            </a:r>
          </a:p>
          <a:p>
            <a:pPr lvl="0"/>
            <a:r>
              <a:rPr lang="en-GB" dirty="0">
                <a:latin typeface="Comic Sans MS" panose="030F0702030302020204" pitchFamily="66" charset="0"/>
              </a:rPr>
              <a:t>The needs of plants, animals and babies. </a:t>
            </a:r>
          </a:p>
          <a:p>
            <a:pPr lvl="0"/>
            <a:r>
              <a:rPr lang="en-GB" dirty="0">
                <a:latin typeface="Comic Sans MS" panose="030F0702030302020204" pitchFamily="66" charset="0"/>
              </a:rPr>
              <a:t>That there are professional people who help and care for them</a:t>
            </a:r>
          </a:p>
          <a:p>
            <a:pPr marL="0" indent="0">
              <a:buNone/>
            </a:pPr>
            <a:endParaRPr lang="en-GB" sz="1050" dirty="0" smtClean="0">
              <a:latin typeface="Comic Sans MS" panose="030F0702030302020204" pitchFamily="66" charset="0"/>
            </a:endParaRPr>
          </a:p>
          <a:p>
            <a:pPr marL="0" indent="0">
              <a:buNone/>
            </a:pPr>
            <a:r>
              <a:rPr lang="en-GB" dirty="0">
                <a:latin typeface="Comic Sans MS" panose="030F0702030302020204" pitchFamily="66" charset="0"/>
              </a:rPr>
              <a:t>Information for parents and carers about RSHP learning at Early Level at school and at home: </a:t>
            </a:r>
            <a:r>
              <a:rPr lang="en-GB" dirty="0">
                <a:latin typeface="Comic Sans MS" panose="030F0702030302020204" pitchFamily="66" charset="0"/>
                <a:hlinkClick r:id="rId3"/>
              </a:rPr>
              <a:t>https://rshp.scot/early-level/</a:t>
            </a:r>
            <a:r>
              <a:rPr lang="en-GB" dirty="0">
                <a:latin typeface="Comic Sans MS" panose="030F0702030302020204" pitchFamily="66" charset="0"/>
              </a:rPr>
              <a:t> </a:t>
            </a:r>
          </a:p>
          <a:p>
            <a:pPr marL="0" indent="0">
              <a:buNone/>
            </a:pPr>
            <a:endParaRPr lang="en-GB" dirty="0"/>
          </a:p>
        </p:txBody>
      </p:sp>
    </p:spTree>
    <p:extLst>
      <p:ext uri="{BB962C8B-B14F-4D97-AF65-F5344CB8AC3E}">
        <p14:creationId xmlns:p14="http://schemas.microsoft.com/office/powerpoint/2010/main" val="167973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9"/>
            <a:ext cx="10515600" cy="844697"/>
          </a:xfrm>
        </p:spPr>
        <p:txBody>
          <a:bodyPr/>
          <a:lstStyle/>
          <a:p>
            <a:pPr algn="ctr"/>
            <a:r>
              <a:rPr lang="en-GB" dirty="0" smtClean="0">
                <a:latin typeface="Comic Sans MS" panose="030F0702030302020204" pitchFamily="66" charset="0"/>
              </a:rPr>
              <a:t>What is taught at First Level?</a:t>
            </a:r>
            <a:endParaRPr lang="en-GB" dirty="0">
              <a:latin typeface="Comic Sans MS" panose="030F0702030302020204" pitchFamily="66" charset="0"/>
            </a:endParaRPr>
          </a:p>
        </p:txBody>
      </p:sp>
      <p:sp>
        <p:nvSpPr>
          <p:cNvPr id="3" name="Content Placeholder 2"/>
          <p:cNvSpPr>
            <a:spLocks noGrp="1"/>
          </p:cNvSpPr>
          <p:nvPr>
            <p:ph idx="1"/>
          </p:nvPr>
        </p:nvSpPr>
        <p:spPr>
          <a:xfrm>
            <a:off x="838200" y="998806"/>
            <a:ext cx="10515600" cy="5514536"/>
          </a:xfrm>
        </p:spPr>
        <p:txBody>
          <a:bodyPr>
            <a:normAutofit fontScale="55000" lnSpcReduction="20000"/>
          </a:bodyPr>
          <a:lstStyle/>
          <a:p>
            <a:pPr marL="0" indent="0">
              <a:buNone/>
            </a:pPr>
            <a:r>
              <a:rPr lang="en-GB" dirty="0" smtClean="0">
                <a:latin typeface="Comic Sans MS" panose="030F0702030302020204" pitchFamily="66" charset="0"/>
              </a:rPr>
              <a:t>When it comes to </a:t>
            </a:r>
            <a:r>
              <a:rPr lang="en-GB" b="1" dirty="0" smtClean="0">
                <a:latin typeface="Comic Sans MS" panose="030F0702030302020204" pitchFamily="66" charset="0"/>
              </a:rPr>
              <a:t>relationships</a:t>
            </a:r>
            <a:r>
              <a:rPr lang="en-GB" dirty="0" smtClean="0">
                <a:latin typeface="Comic Sans MS" panose="030F0702030302020204" pitchFamily="66" charset="0"/>
              </a:rPr>
              <a:t> children learn about: </a:t>
            </a:r>
          </a:p>
          <a:p>
            <a:pPr lvl="0"/>
            <a:r>
              <a:rPr lang="en-GB" dirty="0" smtClean="0">
                <a:latin typeface="Comic Sans MS" panose="030F0702030302020204" pitchFamily="66" charset="0"/>
              </a:rPr>
              <a:t>What makes then unique </a:t>
            </a:r>
          </a:p>
          <a:p>
            <a:pPr lvl="0"/>
            <a:r>
              <a:rPr lang="en-GB" dirty="0" smtClean="0">
                <a:latin typeface="Comic Sans MS" panose="030F0702030302020204" pitchFamily="66" charset="0"/>
              </a:rPr>
              <a:t>Families, and how all our families are different </a:t>
            </a:r>
          </a:p>
          <a:p>
            <a:pPr lvl="0"/>
            <a:r>
              <a:rPr lang="en-GB" dirty="0" smtClean="0">
                <a:latin typeface="Comic Sans MS" panose="030F0702030302020204" pitchFamily="66" charset="0"/>
              </a:rPr>
              <a:t>The different adults who might care for children – like teachers, support staff in school</a:t>
            </a:r>
          </a:p>
          <a:p>
            <a:pPr lvl="0"/>
            <a:r>
              <a:rPr lang="en-GB" dirty="0" smtClean="0">
                <a:latin typeface="Comic Sans MS" panose="030F0702030302020204" pitchFamily="66" charset="0"/>
              </a:rPr>
              <a:t>Making and having friends </a:t>
            </a:r>
          </a:p>
          <a:p>
            <a:pPr lvl="0"/>
            <a:r>
              <a:rPr lang="en-GB" dirty="0" smtClean="0">
                <a:latin typeface="Comic Sans MS" panose="030F0702030302020204" pitchFamily="66" charset="0"/>
              </a:rPr>
              <a:t>Being a boy and a girl and that they can be any kind of boy or girl they want to be </a:t>
            </a:r>
          </a:p>
          <a:p>
            <a:pPr lvl="0"/>
            <a:r>
              <a:rPr lang="en-GB" dirty="0" smtClean="0">
                <a:latin typeface="Comic Sans MS" panose="030F0702030302020204" pitchFamily="66" charset="0"/>
              </a:rPr>
              <a:t>What makes people alike and what makes us different (diversity)  </a:t>
            </a:r>
          </a:p>
          <a:p>
            <a:pPr lvl="0"/>
            <a:r>
              <a:rPr lang="en-GB" dirty="0" smtClean="0">
                <a:latin typeface="Comic Sans MS" panose="030F0702030302020204" pitchFamily="66" charset="0"/>
              </a:rPr>
              <a:t>Respect for others and the importance of being kind.   </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When it comes to </a:t>
            </a:r>
            <a:r>
              <a:rPr lang="en-GB" b="1" dirty="0" smtClean="0">
                <a:latin typeface="Comic Sans MS" panose="030F0702030302020204" pitchFamily="66" charset="0"/>
              </a:rPr>
              <a:t>growing up and their body</a:t>
            </a:r>
            <a:r>
              <a:rPr lang="en-GB" dirty="0" smtClean="0">
                <a:latin typeface="Comic Sans MS" panose="030F0702030302020204" pitchFamily="66" charset="0"/>
              </a:rPr>
              <a:t> children learn about: </a:t>
            </a:r>
          </a:p>
          <a:p>
            <a:pPr lvl="0"/>
            <a:r>
              <a:rPr lang="en-GB" dirty="0" smtClean="0">
                <a:latin typeface="Comic Sans MS" panose="030F0702030302020204" pitchFamily="66" charset="0"/>
              </a:rPr>
              <a:t>Making choices and decisions </a:t>
            </a:r>
          </a:p>
          <a:p>
            <a:pPr lvl="0"/>
            <a:r>
              <a:rPr lang="en-GB" dirty="0" smtClean="0">
                <a:latin typeface="Comic Sans MS" panose="030F0702030302020204" pitchFamily="66" charset="0"/>
              </a:rPr>
              <a:t>Looking after their body and keeping clean </a:t>
            </a:r>
          </a:p>
          <a:p>
            <a:pPr lvl="0"/>
            <a:r>
              <a:rPr lang="en-GB" dirty="0" smtClean="0">
                <a:latin typeface="Comic Sans MS" panose="030F0702030302020204" pitchFamily="66" charset="0"/>
              </a:rPr>
              <a:t>How their bodies change as they grow </a:t>
            </a:r>
          </a:p>
          <a:p>
            <a:pPr lvl="0"/>
            <a:r>
              <a:rPr lang="en-GB" dirty="0" smtClean="0">
                <a:latin typeface="Comic Sans MS" panose="030F0702030302020204" pitchFamily="66" charset="0"/>
              </a:rPr>
              <a:t>Names of parts of their body and names for private body parts; we use the words penis, vulva, bottom, nipples </a:t>
            </a:r>
          </a:p>
          <a:p>
            <a:pPr lvl="0"/>
            <a:r>
              <a:rPr lang="en-GB" dirty="0" smtClean="0">
                <a:latin typeface="Comic Sans MS" panose="030F0702030302020204" pitchFamily="66" charset="0"/>
              </a:rPr>
              <a:t>Parts of their body are private  </a:t>
            </a:r>
          </a:p>
          <a:p>
            <a:pPr lvl="0"/>
            <a:r>
              <a:rPr lang="en-GB" dirty="0" smtClean="0">
                <a:latin typeface="Comic Sans MS" panose="030F0702030302020204" pitchFamily="66" charset="0"/>
              </a:rPr>
              <a:t>Other people should not touch the private parts of their body </a:t>
            </a:r>
          </a:p>
          <a:p>
            <a:pPr lvl="0"/>
            <a:r>
              <a:rPr lang="en-GB" dirty="0" smtClean="0">
                <a:latin typeface="Comic Sans MS" panose="030F0702030302020204" pitchFamily="66" charset="0"/>
              </a:rPr>
              <a:t>What behaviour is okay in public and what is okay in private (for example pulling pants up before leaving the bathroom). </a:t>
            </a:r>
            <a:endParaRPr lang="en-GB" dirty="0">
              <a:latin typeface="Comic Sans MS" panose="030F0702030302020204" pitchFamily="66" charset="0"/>
            </a:endParaRPr>
          </a:p>
        </p:txBody>
      </p:sp>
    </p:spTree>
    <p:extLst>
      <p:ext uri="{BB962C8B-B14F-4D97-AF65-F5344CB8AC3E}">
        <p14:creationId xmlns:p14="http://schemas.microsoft.com/office/powerpoint/2010/main" val="33471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Welcome and Outline of Session  </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Aims </a:t>
            </a:r>
          </a:p>
          <a:p>
            <a:r>
              <a:rPr lang="en-GB" dirty="0" smtClean="0">
                <a:latin typeface="Comic Sans MS" panose="030F0702030302020204" pitchFamily="66" charset="0"/>
              </a:rPr>
              <a:t>Sex Education – Context within a Catholic School </a:t>
            </a:r>
          </a:p>
          <a:p>
            <a:r>
              <a:rPr lang="en-GB" dirty="0" smtClean="0">
                <a:latin typeface="Comic Sans MS" panose="030F0702030302020204" pitchFamily="66" charset="0"/>
              </a:rPr>
              <a:t>God’s Loving Plan </a:t>
            </a:r>
          </a:p>
          <a:p>
            <a:r>
              <a:rPr lang="en-GB" dirty="0" smtClean="0">
                <a:latin typeface="Comic Sans MS" panose="030F0702030302020204" pitchFamily="66" charset="0"/>
              </a:rPr>
              <a:t>Relationships, Sexual Health and Parenthood</a:t>
            </a:r>
          </a:p>
          <a:p>
            <a:r>
              <a:rPr lang="en-GB" dirty="0" smtClean="0">
                <a:latin typeface="Comic Sans MS" panose="030F0702030302020204" pitchFamily="66" charset="0"/>
              </a:rPr>
              <a:t>Keeping Myself Safe</a:t>
            </a:r>
          </a:p>
          <a:p>
            <a:r>
              <a:rPr lang="en-GB" dirty="0" smtClean="0">
                <a:latin typeface="Comic Sans MS" panose="030F0702030302020204" pitchFamily="66" charset="0"/>
              </a:rPr>
              <a:t>Resources</a:t>
            </a:r>
          </a:p>
          <a:p>
            <a:r>
              <a:rPr lang="en-GB" dirty="0" smtClean="0">
                <a:latin typeface="Comic Sans MS" panose="030F0702030302020204" pitchFamily="66" charset="0"/>
              </a:rPr>
              <a:t>Questions</a:t>
            </a:r>
          </a:p>
        </p:txBody>
      </p:sp>
    </p:spTree>
    <p:extLst>
      <p:ext uri="{BB962C8B-B14F-4D97-AF65-F5344CB8AC3E}">
        <p14:creationId xmlns:p14="http://schemas.microsoft.com/office/powerpoint/2010/main" val="66598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9"/>
            <a:ext cx="10515600" cy="844697"/>
          </a:xfrm>
        </p:spPr>
        <p:txBody>
          <a:bodyPr/>
          <a:lstStyle/>
          <a:p>
            <a:pPr algn="ctr"/>
            <a:r>
              <a:rPr lang="en-GB" dirty="0" smtClean="0">
                <a:latin typeface="Comic Sans MS" panose="030F0702030302020204" pitchFamily="66" charset="0"/>
              </a:rPr>
              <a:t>What is taught at First Level?</a:t>
            </a:r>
            <a:endParaRPr lang="en-GB" dirty="0">
              <a:latin typeface="Comic Sans MS" panose="030F0702030302020204" pitchFamily="66" charset="0"/>
            </a:endParaRPr>
          </a:p>
        </p:txBody>
      </p:sp>
      <p:sp>
        <p:nvSpPr>
          <p:cNvPr id="3" name="Content Placeholder 2"/>
          <p:cNvSpPr>
            <a:spLocks noGrp="1"/>
          </p:cNvSpPr>
          <p:nvPr>
            <p:ph idx="1"/>
          </p:nvPr>
        </p:nvSpPr>
        <p:spPr>
          <a:xfrm>
            <a:off x="838200" y="998806"/>
            <a:ext cx="10515600" cy="5514536"/>
          </a:xfrm>
        </p:spPr>
        <p:txBody>
          <a:bodyPr>
            <a:normAutofit/>
          </a:bodyPr>
          <a:lstStyle/>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how human life begins, pregnancy and birth</a:t>
            </a:r>
            <a:r>
              <a:rPr lang="en-GB" dirty="0">
                <a:latin typeface="Comic Sans MS" panose="030F0702030302020204" pitchFamily="66" charset="0"/>
              </a:rPr>
              <a:t> children learn about: </a:t>
            </a:r>
          </a:p>
          <a:p>
            <a:pPr lvl="0"/>
            <a:r>
              <a:rPr lang="en-GB" dirty="0">
                <a:latin typeface="Comic Sans MS" panose="030F0702030302020204" pitchFamily="66" charset="0"/>
              </a:rPr>
              <a:t>The life cycles of plants and animals </a:t>
            </a:r>
          </a:p>
          <a:p>
            <a:pPr lvl="0"/>
            <a:r>
              <a:rPr lang="en-GB" dirty="0" smtClean="0">
                <a:latin typeface="Comic Sans MS" panose="030F0702030302020204" pitchFamily="66" charset="0"/>
              </a:rPr>
              <a:t>What </a:t>
            </a:r>
            <a:r>
              <a:rPr lang="en-GB" dirty="0">
                <a:latin typeface="Comic Sans MS" panose="030F0702030302020204" pitchFamily="66" charset="0"/>
              </a:rPr>
              <a:t>a baby needs and how to care for a baby.</a:t>
            </a:r>
          </a:p>
          <a:p>
            <a:endParaRPr lang="en-GB" dirty="0">
              <a:latin typeface="Comic Sans MS" panose="030F0702030302020204" pitchFamily="66" charset="0"/>
            </a:endParaRPr>
          </a:p>
          <a:p>
            <a:pPr marL="0" indent="0">
              <a:buNone/>
            </a:pPr>
            <a:r>
              <a:rPr lang="en-GB" dirty="0">
                <a:latin typeface="Comic Sans MS" panose="030F0702030302020204" pitchFamily="66" charset="0"/>
              </a:rPr>
              <a:t>Information for parents and carers about RSHP learning at First Level at school and at home: </a:t>
            </a:r>
            <a:r>
              <a:rPr lang="en-GB" dirty="0">
                <a:latin typeface="Comic Sans MS" panose="030F0702030302020204" pitchFamily="66" charset="0"/>
                <a:hlinkClick r:id="rId3"/>
              </a:rPr>
              <a:t>https://rshp.scot/first-level/</a:t>
            </a:r>
            <a:r>
              <a:rPr lang="en-GB" dirty="0">
                <a:latin typeface="Comic Sans MS" panose="030F0702030302020204" pitchFamily="66" charset="0"/>
              </a:rPr>
              <a:t> </a:t>
            </a:r>
          </a:p>
        </p:txBody>
      </p:sp>
    </p:spTree>
    <p:extLst>
      <p:ext uri="{BB962C8B-B14F-4D97-AF65-F5344CB8AC3E}">
        <p14:creationId xmlns:p14="http://schemas.microsoft.com/office/powerpoint/2010/main" val="424516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9"/>
            <a:ext cx="10515600" cy="844697"/>
          </a:xfrm>
        </p:spPr>
        <p:txBody>
          <a:bodyPr/>
          <a:lstStyle/>
          <a:p>
            <a:pPr algn="ctr"/>
            <a:r>
              <a:rPr lang="en-GB" dirty="0" smtClean="0">
                <a:latin typeface="Comic Sans MS" panose="030F0702030302020204" pitchFamily="66" charset="0"/>
              </a:rPr>
              <a:t>What is taught at Second Level?</a:t>
            </a:r>
            <a:endParaRPr lang="en-GB" dirty="0">
              <a:latin typeface="Comic Sans MS" panose="030F0702030302020204" pitchFamily="66" charset="0"/>
            </a:endParaRPr>
          </a:p>
        </p:txBody>
      </p:sp>
      <p:sp>
        <p:nvSpPr>
          <p:cNvPr id="3" name="Content Placeholder 2"/>
          <p:cNvSpPr>
            <a:spLocks noGrp="1"/>
          </p:cNvSpPr>
          <p:nvPr>
            <p:ph idx="1"/>
          </p:nvPr>
        </p:nvSpPr>
        <p:spPr>
          <a:xfrm>
            <a:off x="838200" y="998806"/>
            <a:ext cx="10515600" cy="5514536"/>
          </a:xfrm>
        </p:spPr>
        <p:txBody>
          <a:bodyPr>
            <a:normAutofit fontScale="77500" lnSpcReduction="20000"/>
          </a:bodyPr>
          <a:lstStyle/>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relationships</a:t>
            </a:r>
            <a:r>
              <a:rPr lang="en-GB" dirty="0">
                <a:latin typeface="Comic Sans MS" panose="030F0702030302020204" pitchFamily="66" charset="0"/>
              </a:rPr>
              <a:t> children learn about: </a:t>
            </a:r>
          </a:p>
          <a:p>
            <a:pPr lvl="0"/>
            <a:r>
              <a:rPr lang="en-GB" dirty="0">
                <a:latin typeface="Comic Sans MS" panose="030F0702030302020204" pitchFamily="66" charset="0"/>
              </a:rPr>
              <a:t>What makes them unique and what makes people alike and what makes us different (diversity) </a:t>
            </a:r>
          </a:p>
          <a:p>
            <a:pPr lvl="0"/>
            <a:r>
              <a:rPr lang="en-GB" dirty="0">
                <a:latin typeface="Comic Sans MS" panose="030F0702030302020204" pitchFamily="66" charset="0"/>
              </a:rPr>
              <a:t>Making and having friends </a:t>
            </a:r>
          </a:p>
          <a:p>
            <a:pPr lvl="0"/>
            <a:r>
              <a:rPr lang="en-GB" dirty="0">
                <a:latin typeface="Comic Sans MS" panose="030F0702030302020204" pitchFamily="66" charset="0"/>
              </a:rPr>
              <a:t>Being a boy and a girl, and that they can be any kind of boy or girl they want to be </a:t>
            </a:r>
          </a:p>
          <a:p>
            <a:pPr lvl="0"/>
            <a:r>
              <a:rPr lang="en-GB" dirty="0">
                <a:latin typeface="Comic Sans MS" panose="030F0702030302020204" pitchFamily="66" charset="0"/>
              </a:rPr>
              <a:t>Loving relationships and being attracted to others </a:t>
            </a:r>
          </a:p>
          <a:p>
            <a:pPr lvl="0"/>
            <a:r>
              <a:rPr lang="en-GB" dirty="0">
                <a:latin typeface="Comic Sans MS" panose="030F0702030302020204" pitchFamily="66" charset="0"/>
              </a:rPr>
              <a:t>Respect for others and the importance of being kind – in our face-to-face relationships and online.   </a:t>
            </a:r>
          </a:p>
          <a:p>
            <a:pPr marL="0" indent="0">
              <a:buNone/>
            </a:pPr>
            <a:r>
              <a:rPr lang="en-GB" dirty="0">
                <a:latin typeface="Comic Sans MS" panose="030F0702030302020204" pitchFamily="66" charset="0"/>
              </a:rPr>
              <a:t> </a:t>
            </a:r>
          </a:p>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being safe </a:t>
            </a:r>
            <a:r>
              <a:rPr lang="en-GB" dirty="0">
                <a:latin typeface="Comic Sans MS" panose="030F0702030302020204" pitchFamily="66" charset="0"/>
              </a:rPr>
              <a:t>children learn about: </a:t>
            </a:r>
          </a:p>
          <a:p>
            <a:pPr lvl="0"/>
            <a:r>
              <a:rPr lang="en-GB" dirty="0">
                <a:latin typeface="Comic Sans MS" panose="030F0702030302020204" pitchFamily="66" charset="0"/>
              </a:rPr>
              <a:t>Social media and being safe and smart online </a:t>
            </a:r>
          </a:p>
          <a:p>
            <a:pPr lvl="0"/>
            <a:r>
              <a:rPr lang="en-GB" dirty="0">
                <a:latin typeface="Comic Sans MS" panose="030F0702030302020204" pitchFamily="66" charset="0"/>
              </a:rPr>
              <a:t>Feeling safe and unsafe </a:t>
            </a:r>
          </a:p>
          <a:p>
            <a:pPr lvl="0"/>
            <a:r>
              <a:rPr lang="en-GB" dirty="0">
                <a:latin typeface="Comic Sans MS" panose="030F0702030302020204" pitchFamily="66" charset="0"/>
              </a:rPr>
              <a:t>Different kinds of abuse and neglect that can happen to a child </a:t>
            </a:r>
          </a:p>
          <a:p>
            <a:pPr lvl="0"/>
            <a:r>
              <a:rPr lang="en-GB" dirty="0">
                <a:latin typeface="Comic Sans MS" panose="030F0702030302020204" pitchFamily="66" charset="0"/>
              </a:rPr>
              <a:t>What we mean by consent </a:t>
            </a:r>
          </a:p>
          <a:p>
            <a:pPr lvl="0"/>
            <a:r>
              <a:rPr lang="en-GB" dirty="0">
                <a:latin typeface="Comic Sans MS" panose="030F0702030302020204" pitchFamily="66" charset="0"/>
              </a:rPr>
              <a:t>Who they can go to for help and support. </a:t>
            </a:r>
          </a:p>
        </p:txBody>
      </p:sp>
    </p:spTree>
    <p:extLst>
      <p:ext uri="{BB962C8B-B14F-4D97-AF65-F5344CB8AC3E}">
        <p14:creationId xmlns:p14="http://schemas.microsoft.com/office/powerpoint/2010/main" val="37856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9"/>
            <a:ext cx="10515600" cy="844697"/>
          </a:xfrm>
        </p:spPr>
        <p:txBody>
          <a:bodyPr/>
          <a:lstStyle/>
          <a:p>
            <a:pPr algn="ctr"/>
            <a:r>
              <a:rPr lang="en-GB" dirty="0" smtClean="0">
                <a:latin typeface="Comic Sans MS" panose="030F0702030302020204" pitchFamily="66" charset="0"/>
              </a:rPr>
              <a:t>What is taught at Second Level?</a:t>
            </a:r>
            <a:endParaRPr lang="en-GB" dirty="0">
              <a:latin typeface="Comic Sans MS" panose="030F0702030302020204" pitchFamily="66" charset="0"/>
            </a:endParaRPr>
          </a:p>
        </p:txBody>
      </p:sp>
      <p:sp>
        <p:nvSpPr>
          <p:cNvPr id="3" name="Content Placeholder 2"/>
          <p:cNvSpPr>
            <a:spLocks noGrp="1"/>
          </p:cNvSpPr>
          <p:nvPr>
            <p:ph idx="1"/>
          </p:nvPr>
        </p:nvSpPr>
        <p:spPr>
          <a:xfrm>
            <a:off x="838200" y="998806"/>
            <a:ext cx="10515600" cy="5514536"/>
          </a:xfrm>
        </p:spPr>
        <p:txBody>
          <a:bodyPr>
            <a:normAutofit fontScale="77500" lnSpcReduction="20000"/>
          </a:bodyPr>
          <a:lstStyle/>
          <a:p>
            <a:pPr marL="0" indent="0">
              <a:buNone/>
            </a:pPr>
            <a:r>
              <a:rPr lang="en-GB" dirty="0">
                <a:latin typeface="Comic Sans MS" panose="030F0702030302020204" pitchFamily="66" charset="0"/>
              </a:rPr>
              <a:t>When it comes to </a:t>
            </a:r>
            <a:r>
              <a:rPr lang="en-GB" b="1" dirty="0">
                <a:latin typeface="Comic Sans MS" panose="030F0702030302020204" pitchFamily="66" charset="0"/>
              </a:rPr>
              <a:t>growing up and learning about their body </a:t>
            </a:r>
            <a:r>
              <a:rPr lang="en-GB" dirty="0">
                <a:latin typeface="Comic Sans MS" panose="030F0702030302020204" pitchFamily="66" charset="0"/>
              </a:rPr>
              <a:t>children learn about: </a:t>
            </a:r>
          </a:p>
          <a:p>
            <a:pPr lvl="0"/>
            <a:r>
              <a:rPr lang="en-GB" dirty="0">
                <a:latin typeface="Comic Sans MS" panose="030F0702030302020204" pitchFamily="66" charset="0"/>
              </a:rPr>
              <a:t>Making choices and decisions </a:t>
            </a:r>
          </a:p>
          <a:p>
            <a:pPr lvl="0"/>
            <a:r>
              <a:rPr lang="en-GB" dirty="0">
                <a:latin typeface="Comic Sans MS" panose="030F0702030302020204" pitchFamily="66" charset="0"/>
              </a:rPr>
              <a:t>Looking after their body and keeping clean </a:t>
            </a:r>
          </a:p>
          <a:p>
            <a:pPr lvl="0"/>
            <a:r>
              <a:rPr lang="en-GB" dirty="0">
                <a:latin typeface="Comic Sans MS" panose="030F0702030302020204" pitchFamily="66" charset="0"/>
              </a:rPr>
              <a:t>Puberty and how the bodies and emotions of both girls and boys change as they grow </a:t>
            </a:r>
          </a:p>
          <a:p>
            <a:pPr lvl="0"/>
            <a:r>
              <a:rPr lang="en-GB" dirty="0">
                <a:latin typeface="Comic Sans MS" panose="030F0702030302020204" pitchFamily="66" charset="0"/>
              </a:rPr>
              <a:t>What ‘having sex’ </a:t>
            </a:r>
            <a:r>
              <a:rPr lang="en-GB" dirty="0" smtClean="0">
                <a:latin typeface="Comic Sans MS" panose="030F0702030302020204" pitchFamily="66" charset="0"/>
              </a:rPr>
              <a:t>is.</a:t>
            </a:r>
          </a:p>
          <a:p>
            <a:pPr marL="0" lvl="0" indent="0">
              <a:buNone/>
            </a:pPr>
            <a:endParaRPr lang="en-GB" dirty="0">
              <a:latin typeface="Comic Sans MS" panose="030F0702030302020204" pitchFamily="66" charset="0"/>
            </a:endParaRPr>
          </a:p>
          <a:p>
            <a:pPr marL="0" lvl="0" indent="0">
              <a:buNone/>
            </a:pPr>
            <a:r>
              <a:rPr lang="en-GB" dirty="0" smtClean="0">
                <a:latin typeface="Comic Sans MS" panose="030F0702030302020204" pitchFamily="66" charset="0"/>
              </a:rPr>
              <a:t>When </a:t>
            </a:r>
            <a:r>
              <a:rPr lang="en-GB" dirty="0">
                <a:latin typeface="Comic Sans MS" panose="030F0702030302020204" pitchFamily="66" charset="0"/>
              </a:rPr>
              <a:t>it comes to </a:t>
            </a:r>
            <a:r>
              <a:rPr lang="en-GB" b="1" dirty="0">
                <a:latin typeface="Comic Sans MS" panose="030F0702030302020204" pitchFamily="66" charset="0"/>
              </a:rPr>
              <a:t>conception, pregnancy, birth and being a parent/carer </a:t>
            </a:r>
            <a:r>
              <a:rPr lang="en-GB" dirty="0">
                <a:latin typeface="Comic Sans MS" panose="030F0702030302020204" pitchFamily="66" charset="0"/>
              </a:rPr>
              <a:t>children learn about: </a:t>
            </a:r>
          </a:p>
          <a:p>
            <a:pPr lvl="0"/>
            <a:r>
              <a:rPr lang="en-GB" dirty="0">
                <a:latin typeface="Comic Sans MS" panose="030F0702030302020204" pitchFamily="66" charset="0"/>
              </a:rPr>
              <a:t>How a baby is made (conception) </a:t>
            </a:r>
          </a:p>
          <a:p>
            <a:pPr lvl="0"/>
            <a:r>
              <a:rPr lang="en-GB" dirty="0">
                <a:latin typeface="Comic Sans MS" panose="030F0702030302020204" pitchFamily="66" charset="0"/>
              </a:rPr>
              <a:t>Pregnancy and how a baby is born </a:t>
            </a:r>
          </a:p>
          <a:p>
            <a:pPr lvl="0"/>
            <a:r>
              <a:rPr lang="en-GB" dirty="0">
                <a:latin typeface="Comic Sans MS" panose="030F0702030302020204" pitchFamily="66" charset="0"/>
              </a:rPr>
              <a:t>Being a parent and thinking about what kind of parent they would be.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Information for parents and carers about RSHP learning at Second Level at school and at home: </a:t>
            </a:r>
            <a:r>
              <a:rPr lang="en-GB" dirty="0">
                <a:latin typeface="Comic Sans MS" panose="030F0702030302020204" pitchFamily="66" charset="0"/>
                <a:hlinkClick r:id="rId2"/>
              </a:rPr>
              <a:t>https://rshp.scot/second-level/</a:t>
            </a:r>
            <a:r>
              <a:rPr lang="en-GB" dirty="0">
                <a:latin typeface="Comic Sans MS" panose="030F0702030302020204" pitchFamily="66" charset="0"/>
              </a:rPr>
              <a:t> </a:t>
            </a:r>
          </a:p>
        </p:txBody>
      </p:sp>
    </p:spTree>
    <p:extLst>
      <p:ext uri="{BB962C8B-B14F-4D97-AF65-F5344CB8AC3E}">
        <p14:creationId xmlns:p14="http://schemas.microsoft.com/office/powerpoint/2010/main" val="381006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What Language Will My Child Use?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Comic Sans MS" panose="030F0702030302020204" pitchFamily="66" charset="0"/>
              </a:rPr>
              <a:t>Appropriate and Correct Language</a:t>
            </a:r>
          </a:p>
          <a:p>
            <a:r>
              <a:rPr lang="en-GB" dirty="0" smtClean="0">
                <a:latin typeface="Comic Sans MS" panose="030F0702030302020204" pitchFamily="66" charset="0"/>
              </a:rPr>
              <a:t>Primary 1:</a:t>
            </a:r>
          </a:p>
          <a:p>
            <a:pPr lvl="1"/>
            <a:r>
              <a:rPr lang="en-GB" sz="1600" i="1" dirty="0">
                <a:latin typeface="Comic Sans MS" panose="030F0702030302020204" pitchFamily="66" charset="0"/>
              </a:rPr>
              <a:t>happy, sad, afraid, excited, safe, worried, kind, unkind, friendly, unfriendly, helpful, head, leg, feet, chest, stomach, elbow, knee, arms, hands, breast feeding, midwife and health visitor, adult, body, bottom, boy, child/children, different, ears, eyes, girl, grow, mouth, nipples, nose, penis, same, scrotum, similar, testicles, toes, unique, urinate (going to the toilet), brother, changing, cuddles, feeding, growing, helping, nappy, pregnant/pregnancy, sister, sleep, vulva, boss, feelings, private, scared, touch, upset</a:t>
            </a:r>
            <a:endParaRPr lang="en-GB" sz="1600" i="1" dirty="0" smtClean="0">
              <a:latin typeface="Comic Sans MS" panose="030F0702030302020204" pitchFamily="66" charset="0"/>
            </a:endParaRPr>
          </a:p>
          <a:p>
            <a:r>
              <a:rPr lang="en-GB" dirty="0" smtClean="0">
                <a:latin typeface="Comic Sans MS" panose="030F0702030302020204" pitchFamily="66" charset="0"/>
              </a:rPr>
              <a:t>Primary 2:</a:t>
            </a:r>
          </a:p>
          <a:p>
            <a:pPr lvl="1"/>
            <a:r>
              <a:rPr lang="en-GB" sz="1600" i="1" dirty="0">
                <a:latin typeface="Comic Sans MS" panose="030F0702030302020204" pitchFamily="66" charset="0"/>
              </a:rPr>
              <a:t>male, female, gender, boy, girl, man, woman, friendship, caring, sharing, fairness, equality, love, hygiene, hand washing, tooth brushing, bathing, showering, soap and shampoo</a:t>
            </a:r>
            <a:endParaRPr lang="en-GB" sz="1600" i="1" dirty="0" smtClean="0">
              <a:latin typeface="Comic Sans MS" panose="030F0702030302020204" pitchFamily="66" charset="0"/>
            </a:endParaRPr>
          </a:p>
          <a:p>
            <a:r>
              <a:rPr lang="en-GB" dirty="0" smtClean="0">
                <a:latin typeface="Comic Sans MS" panose="030F0702030302020204" pitchFamily="66" charset="0"/>
              </a:rPr>
              <a:t>Primary 3: </a:t>
            </a:r>
          </a:p>
          <a:p>
            <a:pPr lvl="1"/>
            <a:r>
              <a:rPr lang="en-GB" sz="1700" i="1" dirty="0">
                <a:latin typeface="Comic Sans MS" panose="030F0702030302020204" pitchFamily="66" charset="0"/>
              </a:rPr>
              <a:t>precious, public, private, personal space, boundaries, respect, honour, neighbour, free will, hygiene, penis, genital parts of the body, vagina</a:t>
            </a:r>
            <a:endParaRPr lang="en-GB" sz="1700" i="1" dirty="0" smtClean="0">
              <a:latin typeface="Comic Sans MS" panose="030F0702030302020204" pitchFamily="66" charset="0"/>
            </a:endParaRPr>
          </a:p>
        </p:txBody>
      </p:sp>
    </p:spTree>
    <p:extLst>
      <p:ext uri="{BB962C8B-B14F-4D97-AF65-F5344CB8AC3E}">
        <p14:creationId xmlns:p14="http://schemas.microsoft.com/office/powerpoint/2010/main" val="357961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What Language Will My Child Use?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anose="030F0702030302020204" pitchFamily="66" charset="0"/>
              </a:rPr>
              <a:t>Primary </a:t>
            </a:r>
            <a:r>
              <a:rPr lang="en-GB" dirty="0">
                <a:latin typeface="Comic Sans MS" panose="030F0702030302020204" pitchFamily="66" charset="0"/>
              </a:rPr>
              <a:t>4</a:t>
            </a:r>
            <a:r>
              <a:rPr lang="en-GB" dirty="0" smtClean="0">
                <a:latin typeface="Comic Sans MS" panose="030F0702030302020204" pitchFamily="66" charset="0"/>
              </a:rPr>
              <a:t>:</a:t>
            </a:r>
          </a:p>
          <a:p>
            <a:pPr lvl="1"/>
            <a:r>
              <a:rPr lang="en-GB" sz="1600" i="1" dirty="0">
                <a:latin typeface="Comic Sans MS" panose="030F0702030302020204" pitchFamily="66" charset="0"/>
              </a:rPr>
              <a:t>growth, emotions, relationships, marriage community, touching, internet safety, germs, hygiene, penis, vagina, breast</a:t>
            </a:r>
            <a:endParaRPr lang="en-GB" sz="1600" i="1" dirty="0" smtClean="0">
              <a:latin typeface="Comic Sans MS" panose="030F0702030302020204" pitchFamily="66" charset="0"/>
            </a:endParaRPr>
          </a:p>
          <a:p>
            <a:r>
              <a:rPr lang="en-GB" dirty="0" smtClean="0">
                <a:latin typeface="Comic Sans MS" panose="030F0702030302020204" pitchFamily="66" charset="0"/>
              </a:rPr>
              <a:t>Primary 5:</a:t>
            </a:r>
          </a:p>
          <a:p>
            <a:pPr lvl="1"/>
            <a:r>
              <a:rPr lang="en-GB" sz="1600" i="1" dirty="0">
                <a:latin typeface="Comic Sans MS" panose="030F0702030302020204" pitchFamily="66" charset="0"/>
              </a:rPr>
              <a:t>weight gain/loss, growth, touching, social networking, safe use of phones, roles, rights, UN Charter on the rights of the child</a:t>
            </a:r>
            <a:endParaRPr lang="en-GB" sz="1600" i="1" dirty="0" smtClean="0">
              <a:latin typeface="Comic Sans MS" panose="030F0702030302020204" pitchFamily="66" charset="0"/>
            </a:endParaRPr>
          </a:p>
          <a:p>
            <a:r>
              <a:rPr lang="en-GB" dirty="0" smtClean="0">
                <a:latin typeface="Comic Sans MS" panose="030F0702030302020204" pitchFamily="66" charset="0"/>
              </a:rPr>
              <a:t>Primary 6: </a:t>
            </a:r>
          </a:p>
          <a:p>
            <a:pPr lvl="1"/>
            <a:r>
              <a:rPr lang="en-GB" sz="1700" i="1" dirty="0">
                <a:latin typeface="Comic Sans MS" panose="030F0702030302020204" pitchFamily="66" charset="0"/>
              </a:rPr>
              <a:t>puberty, adolescence, wellbeing, personal hygiene, pubic area, internal organs, voice box, heart, lungs, liver, stomach, kidneys, intestine, hormones, testosterone, bloodstream, sperm cells, penis, testicle, scrotum, erection, wet dream, ejaculation, vagina, vulva, cervix, womb, uterus, oestrogen, fallopian tube, oviducts, menstruation, period</a:t>
            </a:r>
            <a:endParaRPr lang="en-GB" sz="1700" i="1" dirty="0" smtClean="0">
              <a:latin typeface="Comic Sans MS" panose="030F0702030302020204" pitchFamily="66" charset="0"/>
            </a:endParaRPr>
          </a:p>
          <a:p>
            <a:r>
              <a:rPr lang="en-GB" dirty="0" smtClean="0">
                <a:latin typeface="Comic Sans MS" panose="030F0702030302020204" pitchFamily="66" charset="0"/>
              </a:rPr>
              <a:t>Primary 7</a:t>
            </a:r>
          </a:p>
          <a:p>
            <a:pPr lvl="1"/>
            <a:r>
              <a:rPr lang="en-GB" sz="1700" i="1" dirty="0" smtClean="0">
                <a:latin typeface="Comic Sans MS" panose="030F0702030302020204" pitchFamily="66" charset="0"/>
              </a:rPr>
              <a:t>conscience, vocation to love, sacrament of matrimony, faithful relationship, exclusive relationship, intimacy, openness to new life, conception, womb, egg, fertilisation, sexuality, making love, sexual intercourse</a:t>
            </a:r>
          </a:p>
          <a:p>
            <a:pPr marL="457200" lvl="1" indent="0">
              <a:buNone/>
            </a:pPr>
            <a:endParaRPr lang="en-GB" sz="1700" i="1" dirty="0">
              <a:latin typeface="Comic Sans MS" panose="030F0702030302020204" pitchFamily="66" charset="0"/>
            </a:endParaRPr>
          </a:p>
          <a:p>
            <a:pPr marL="457200" lvl="1" indent="0">
              <a:buNone/>
            </a:pPr>
            <a:r>
              <a:rPr lang="en-GB" sz="1700" b="1" dirty="0">
                <a:latin typeface="Comic Sans MS" panose="030F0702030302020204" pitchFamily="66" charset="0"/>
              </a:rPr>
              <a:t>More info: </a:t>
            </a:r>
            <a:r>
              <a:rPr lang="en-GB" sz="1700" b="1" dirty="0">
                <a:latin typeface="Comic Sans MS" panose="030F0702030302020204" pitchFamily="66" charset="0"/>
                <a:hlinkClick r:id="rId2"/>
              </a:rPr>
              <a:t>https://rshp.scot/faq</a:t>
            </a:r>
            <a:r>
              <a:rPr lang="en-GB" sz="1700" b="1" dirty="0" smtClean="0">
                <a:latin typeface="Comic Sans MS" panose="030F0702030302020204" pitchFamily="66" charset="0"/>
                <a:hlinkClick r:id="rId2"/>
              </a:rPr>
              <a:t>/</a:t>
            </a:r>
            <a:r>
              <a:rPr lang="en-GB" sz="1700" b="1" dirty="0" smtClean="0">
                <a:latin typeface="Comic Sans MS" panose="030F0702030302020204" pitchFamily="66" charset="0"/>
              </a:rPr>
              <a:t> </a:t>
            </a:r>
            <a:endParaRPr lang="en-GB" sz="1700" b="1" dirty="0">
              <a:latin typeface="Comic Sans MS" panose="030F0702030302020204" pitchFamily="66" charset="0"/>
            </a:endParaRPr>
          </a:p>
        </p:txBody>
      </p:sp>
    </p:spTree>
    <p:extLst>
      <p:ext uri="{BB962C8B-B14F-4D97-AF65-F5344CB8AC3E}">
        <p14:creationId xmlns:p14="http://schemas.microsoft.com/office/powerpoint/2010/main" val="65418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Teaching Sex Education in a Catholic Setting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r>
              <a:rPr lang="en-GB" dirty="0" smtClean="0">
                <a:latin typeface="Comic Sans MS" panose="030F0702030302020204" pitchFamily="66" charset="0"/>
              </a:rPr>
              <a:t>Contraception and Condoms</a:t>
            </a:r>
          </a:p>
          <a:p>
            <a:r>
              <a:rPr lang="en-GB" dirty="0" smtClean="0">
                <a:latin typeface="Comic Sans MS" panose="030F0702030302020204" pitchFamily="66" charset="0"/>
              </a:rPr>
              <a:t>LGBT+ Education</a:t>
            </a:r>
          </a:p>
          <a:p>
            <a:pPr lvl="1"/>
            <a:r>
              <a:rPr lang="en-GB" dirty="0" smtClean="0">
                <a:latin typeface="Comic Sans MS" panose="030F0702030302020204" pitchFamily="66" charset="0"/>
              </a:rPr>
              <a:t>In 2018 Scotland became the first country in the world to commit to embedding LGBT inclusive education across the curriculum. </a:t>
            </a:r>
          </a:p>
          <a:p>
            <a:pPr marL="457200" lvl="1" indent="0">
              <a:buNone/>
            </a:pPr>
            <a:r>
              <a:rPr lang="en-GB" dirty="0" smtClean="0">
                <a:latin typeface="Comic Sans MS" panose="030F0702030302020204" pitchFamily="66" charset="0"/>
              </a:rPr>
              <a:t> </a:t>
            </a:r>
          </a:p>
          <a:p>
            <a:pPr lvl="1"/>
            <a:r>
              <a:rPr lang="en-GB" b="1" dirty="0" smtClean="0">
                <a:latin typeface="Comic Sans MS" panose="030F0702030302020204" pitchFamily="66" charset="0"/>
              </a:rPr>
              <a:t>The </a:t>
            </a:r>
            <a:r>
              <a:rPr lang="en-GB" b="1" dirty="0">
                <a:latin typeface="Comic Sans MS" panose="030F0702030302020204" pitchFamily="66" charset="0"/>
              </a:rPr>
              <a:t>Scottish Catholic Education Service (SCES) </a:t>
            </a:r>
            <a:endParaRPr lang="en-GB" b="1" dirty="0" smtClean="0">
              <a:latin typeface="Comic Sans MS" panose="030F0702030302020204" pitchFamily="66" charset="0"/>
            </a:endParaRPr>
          </a:p>
          <a:p>
            <a:pPr marL="457200" lvl="1" indent="0" algn="ctr">
              <a:buNone/>
            </a:pPr>
            <a:r>
              <a:rPr lang="en-GB" i="1" dirty="0" smtClean="0">
                <a:latin typeface="Comic Sans MS" panose="030F0702030302020204" pitchFamily="66" charset="0"/>
              </a:rPr>
              <a:t>‘</a:t>
            </a:r>
            <a:r>
              <a:rPr lang="en-GB" i="1" dirty="0">
                <a:latin typeface="Comic Sans MS" panose="030F0702030302020204" pitchFamily="66" charset="0"/>
              </a:rPr>
              <a:t>All schools should have robust policies that seek to ensure the safety and inclusion of all children. Anti- bullying, Nurture, Safeguarding and Safe Spaces are all positive aspects of the Equalities and Inclusion work of our schools. As well as creating resources for use in classroom, materials will created for use at home, whole school level and to inform policy and practice relating to the Equality Act and the protected characteristics</a:t>
            </a:r>
            <a:r>
              <a:rPr lang="en-GB" i="1" dirty="0" smtClean="0">
                <a:latin typeface="Comic Sans MS" panose="030F0702030302020204" pitchFamily="66" charset="0"/>
              </a:rPr>
              <a:t>’</a:t>
            </a:r>
            <a:endParaRPr lang="en-GB" i="1" dirty="0">
              <a:latin typeface="Comic Sans MS" panose="030F0702030302020204" pitchFamily="66" charset="0"/>
            </a:endParaRPr>
          </a:p>
        </p:txBody>
      </p:sp>
    </p:spTree>
    <p:extLst>
      <p:ext uri="{BB962C8B-B14F-4D97-AF65-F5344CB8AC3E}">
        <p14:creationId xmlns:p14="http://schemas.microsoft.com/office/powerpoint/2010/main" val="2627166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Resources</a:t>
            </a:r>
          </a:p>
        </p:txBody>
      </p:sp>
      <p:sp>
        <p:nvSpPr>
          <p:cNvPr id="3" name="Content Placeholder 2"/>
          <p:cNvSpPr>
            <a:spLocks noGrp="1"/>
          </p:cNvSpPr>
          <p:nvPr>
            <p:ph idx="1"/>
          </p:nvPr>
        </p:nvSpPr>
        <p:spPr/>
        <p:txBody>
          <a:bodyPr>
            <a:normAutofit fontScale="92500" lnSpcReduction="10000"/>
          </a:bodyPr>
          <a:lstStyle/>
          <a:p>
            <a:r>
              <a:rPr lang="en-GB" dirty="0">
                <a:latin typeface="Comic Sans MS" panose="030F0702030302020204" pitchFamily="66" charset="0"/>
              </a:rPr>
              <a:t>God’s Loving Plan (GLP)</a:t>
            </a:r>
          </a:p>
          <a:p>
            <a:r>
              <a:rPr lang="en-GB" dirty="0">
                <a:latin typeface="Comic Sans MS" panose="030F0702030302020204" pitchFamily="66" charset="0"/>
              </a:rPr>
              <a:t>Relationships, Sexual Health and Parenthood (RSHP) (https://rshp.scot/)</a:t>
            </a:r>
          </a:p>
          <a:p>
            <a:r>
              <a:rPr lang="en-GB" dirty="0" smtClean="0">
                <a:latin typeface="Comic Sans MS" panose="030F0702030302020204" pitchFamily="66" charset="0"/>
              </a:rPr>
              <a:t>Channel </a:t>
            </a:r>
            <a:r>
              <a:rPr lang="en-GB" dirty="0">
                <a:latin typeface="Comic Sans MS" panose="030F0702030302020204" pitchFamily="66" charset="0"/>
              </a:rPr>
              <a:t>4—All About Us—Living and Growing </a:t>
            </a:r>
          </a:p>
          <a:p>
            <a:r>
              <a:rPr lang="en-GB" dirty="0" err="1">
                <a:latin typeface="Comic Sans MS" panose="030F0702030302020204" pitchFamily="66" charset="0"/>
              </a:rPr>
              <a:t>PrimaryScience.Net</a:t>
            </a:r>
            <a:endParaRPr lang="en-GB" dirty="0">
              <a:latin typeface="Comic Sans MS" panose="030F0702030302020204" pitchFamily="66" charset="0"/>
            </a:endParaRPr>
          </a:p>
          <a:p>
            <a:r>
              <a:rPr lang="en-GB" dirty="0">
                <a:latin typeface="Comic Sans MS" panose="030F0702030302020204" pitchFamily="66" charset="0"/>
              </a:rPr>
              <a:t>School Science and Health and Wellbeing Planners</a:t>
            </a:r>
          </a:p>
          <a:p>
            <a:r>
              <a:rPr lang="en-GB" dirty="0">
                <a:latin typeface="Comic Sans MS" panose="030F0702030302020204" pitchFamily="66" charset="0"/>
              </a:rPr>
              <a:t>Healthy Respect—Sex and Relationships Education </a:t>
            </a:r>
          </a:p>
          <a:p>
            <a:r>
              <a:rPr lang="en-GB" dirty="0">
                <a:latin typeface="Comic Sans MS" panose="030F0702030302020204" pitchFamily="66" charset="0"/>
              </a:rPr>
              <a:t>Keeping Myself Safe Interactive Resource </a:t>
            </a:r>
          </a:p>
          <a:p>
            <a:r>
              <a:rPr lang="en-GB" dirty="0">
                <a:latin typeface="Comic Sans MS" panose="030F0702030302020204" pitchFamily="66" charset="0"/>
              </a:rPr>
              <a:t>The Risk Factory </a:t>
            </a:r>
          </a:p>
          <a:p>
            <a:r>
              <a:rPr lang="en-GB" dirty="0">
                <a:latin typeface="Comic Sans MS" panose="030F0702030302020204" pitchFamily="66" charset="0"/>
              </a:rPr>
              <a:t>Choices for Life </a:t>
            </a:r>
          </a:p>
          <a:p>
            <a:endParaRPr lang="en-GB" dirty="0">
              <a:latin typeface="Comic Sans MS" panose="030F0702030302020204" pitchFamily="66" charset="0"/>
            </a:endParaRPr>
          </a:p>
        </p:txBody>
      </p:sp>
    </p:spTree>
    <p:extLst>
      <p:ext uri="{BB962C8B-B14F-4D97-AF65-F5344CB8AC3E}">
        <p14:creationId xmlns:p14="http://schemas.microsoft.com/office/powerpoint/2010/main" val="3328035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Questions</a:t>
            </a:r>
          </a:p>
        </p:txBody>
      </p:sp>
      <p:sp>
        <p:nvSpPr>
          <p:cNvPr id="3" name="Content Placeholder 2"/>
          <p:cNvSpPr>
            <a:spLocks noGrp="1"/>
          </p:cNvSpPr>
          <p:nvPr>
            <p:ph idx="1"/>
          </p:nvPr>
        </p:nvSpPr>
        <p:spPr/>
        <p:txBody>
          <a:bodyPr/>
          <a:lstStyle/>
          <a:p>
            <a:endParaRPr lang="en-GB" dirty="0">
              <a:latin typeface="Comic Sans MS" panose="030F0702030302020204" pitchFamily="66" charset="0"/>
            </a:endParaRPr>
          </a:p>
        </p:txBody>
      </p:sp>
    </p:spTree>
    <p:extLst>
      <p:ext uri="{BB962C8B-B14F-4D97-AF65-F5344CB8AC3E}">
        <p14:creationId xmlns:p14="http://schemas.microsoft.com/office/powerpoint/2010/main" val="62709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Thank You and Farewell!</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dirty="0">
              <a:latin typeface="Comic Sans MS" panose="030F0702030302020204" pitchFamily="66" charset="0"/>
            </a:endParaRPr>
          </a:p>
        </p:txBody>
      </p:sp>
    </p:spTree>
    <p:extLst>
      <p:ext uri="{BB962C8B-B14F-4D97-AF65-F5344CB8AC3E}">
        <p14:creationId xmlns:p14="http://schemas.microsoft.com/office/powerpoint/2010/main" val="230251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Housekeeping</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Microphones and Videos </a:t>
            </a:r>
          </a:p>
          <a:p>
            <a:r>
              <a:rPr lang="en-GB" dirty="0" smtClean="0">
                <a:latin typeface="Comic Sans MS" panose="030F0702030302020204" pitchFamily="66" charset="0"/>
              </a:rPr>
              <a:t>Questions </a:t>
            </a:r>
          </a:p>
          <a:p>
            <a:r>
              <a:rPr lang="en-GB" dirty="0" smtClean="0">
                <a:latin typeface="Comic Sans MS" panose="030F0702030302020204" pitchFamily="66" charset="0"/>
              </a:rPr>
              <a:t>Little Ears</a:t>
            </a:r>
          </a:p>
          <a:p>
            <a:r>
              <a:rPr lang="en-GB" dirty="0" smtClean="0">
                <a:latin typeface="Comic Sans MS" panose="030F0702030302020204" pitchFamily="66" charset="0"/>
              </a:rPr>
              <a:t>Sensitivity </a:t>
            </a:r>
            <a:endParaRPr lang="en-GB" dirty="0">
              <a:latin typeface="Comic Sans MS" panose="030F0702030302020204" pitchFamily="66" charset="0"/>
            </a:endParaRPr>
          </a:p>
        </p:txBody>
      </p:sp>
    </p:spTree>
    <p:extLst>
      <p:ext uri="{BB962C8B-B14F-4D97-AF65-F5344CB8AC3E}">
        <p14:creationId xmlns:p14="http://schemas.microsoft.com/office/powerpoint/2010/main" val="254045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Aims of Today </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To have a good knowledge and understanding of the Relationships, Sexual Health and Parenthood Curriculum at St. Andrew’s Primary School</a:t>
            </a:r>
          </a:p>
          <a:p>
            <a:r>
              <a:rPr lang="en-GB" dirty="0" smtClean="0">
                <a:latin typeface="Comic Sans MS" panose="030F0702030302020204" pitchFamily="66" charset="0"/>
              </a:rPr>
              <a:t>To understand the teaching and learning of Sex Education within a context of a Catholic School </a:t>
            </a:r>
          </a:p>
          <a:p>
            <a:r>
              <a:rPr lang="en-GB" dirty="0" smtClean="0">
                <a:latin typeface="Comic Sans MS" panose="030F0702030302020204" pitchFamily="66" charset="0"/>
              </a:rPr>
              <a:t>To understand the curriculum progression from Primary 1-7</a:t>
            </a:r>
          </a:p>
          <a:p>
            <a:r>
              <a:rPr lang="en-GB" dirty="0" smtClean="0">
                <a:latin typeface="Comic Sans MS" panose="030F0702030302020204" pitchFamily="66" charset="0"/>
              </a:rPr>
              <a:t>To </a:t>
            </a:r>
            <a:r>
              <a:rPr lang="en-GB" dirty="0">
                <a:latin typeface="Comic Sans MS" panose="030F0702030302020204" pitchFamily="66" charset="0"/>
              </a:rPr>
              <a:t>have a good knowledge and understanding of the </a:t>
            </a:r>
            <a:r>
              <a:rPr lang="en-GB" dirty="0" smtClean="0">
                <a:latin typeface="Comic Sans MS" panose="030F0702030302020204" pitchFamily="66" charset="0"/>
              </a:rPr>
              <a:t>Keeping Myself Safe Curriculum </a:t>
            </a:r>
            <a:r>
              <a:rPr lang="en-GB" dirty="0">
                <a:latin typeface="Comic Sans MS" panose="030F0702030302020204" pitchFamily="66" charset="0"/>
              </a:rPr>
              <a:t>at St. Andrew’s Primary School</a:t>
            </a: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342991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Sex Education – Context within a Catholic School </a:t>
            </a:r>
          </a:p>
        </p:txBody>
      </p:sp>
      <p:sp>
        <p:nvSpPr>
          <p:cNvPr id="3" name="Content Placeholder 2"/>
          <p:cNvSpPr>
            <a:spLocks noGrp="1"/>
          </p:cNvSpPr>
          <p:nvPr>
            <p:ph idx="1"/>
          </p:nvPr>
        </p:nvSpPr>
        <p:spPr/>
        <p:txBody>
          <a:bodyPr>
            <a:normAutofit/>
          </a:bodyPr>
          <a:lstStyle/>
          <a:p>
            <a:r>
              <a:rPr lang="en-GB" dirty="0">
                <a:latin typeface="Comic Sans MS" panose="030F0702030302020204" pitchFamily="66" charset="0"/>
              </a:rPr>
              <a:t>Sex and Relationship Education in Catholic Schools is taught in the context of a loving, long term, married </a:t>
            </a:r>
            <a:r>
              <a:rPr lang="en-GB" dirty="0" smtClean="0">
                <a:latin typeface="Comic Sans MS" panose="030F0702030302020204" pitchFamily="66" charset="0"/>
              </a:rPr>
              <a:t>relationship, </a:t>
            </a:r>
            <a:r>
              <a:rPr lang="en-GB" dirty="0">
                <a:latin typeface="Comic Sans MS" panose="030F0702030302020204" pitchFamily="66" charset="0"/>
              </a:rPr>
              <a:t>but other family contexts are discussed, recognised and valued. </a:t>
            </a:r>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The main resource for the teaching of Relationships, Sexual Health and Parenthood is </a:t>
            </a:r>
            <a:r>
              <a:rPr lang="en-GB" b="1" dirty="0" smtClean="0">
                <a:latin typeface="Comic Sans MS" panose="030F0702030302020204" pitchFamily="66" charset="0"/>
              </a:rPr>
              <a:t>God’s Loving Plan</a:t>
            </a:r>
            <a:r>
              <a:rPr lang="en-GB" dirty="0" smtClean="0">
                <a:latin typeface="Comic Sans MS" panose="030F0702030302020204" pitchFamily="66" charset="0"/>
              </a:rPr>
              <a:t>. </a:t>
            </a:r>
            <a:endParaRPr lang="en-GB" dirty="0">
              <a:latin typeface="Comic Sans MS" panose="030F0702030302020204" pitchFamily="66" charset="0"/>
            </a:endParaRPr>
          </a:p>
          <a:p>
            <a:endParaRPr lang="en-GB" dirty="0"/>
          </a:p>
          <a:p>
            <a:endParaRPr lang="en-GB" dirty="0">
              <a:latin typeface="Comic Sans MS" panose="030F0702030302020204" pitchFamily="66" charset="0"/>
            </a:endParaRPr>
          </a:p>
        </p:txBody>
      </p:sp>
    </p:spTree>
    <p:extLst>
      <p:ext uri="{BB962C8B-B14F-4D97-AF65-F5344CB8AC3E}">
        <p14:creationId xmlns:p14="http://schemas.microsoft.com/office/powerpoint/2010/main" val="361988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God’s Loving Plan – The Main Message</a:t>
            </a:r>
          </a:p>
        </p:txBody>
      </p:sp>
      <p:sp>
        <p:nvSpPr>
          <p:cNvPr id="3" name="Content Placeholder 2"/>
          <p:cNvSpPr>
            <a:spLocks noGrp="1"/>
          </p:cNvSpPr>
          <p:nvPr>
            <p:ph idx="1"/>
          </p:nvPr>
        </p:nvSpPr>
        <p:spPr/>
        <p:txBody>
          <a:bodyPr>
            <a:normAutofit/>
          </a:bodyPr>
          <a:lstStyle/>
          <a:p>
            <a:endParaRPr lang="en-GB" dirty="0"/>
          </a:p>
          <a:p>
            <a:endParaRPr lang="en-GB" dirty="0">
              <a:latin typeface="Comic Sans MS" panose="030F0702030302020204" pitchFamily="66" charset="0"/>
            </a:endParaRPr>
          </a:p>
        </p:txBody>
      </p:sp>
      <p:pic>
        <p:nvPicPr>
          <p:cNvPr id="6" name="Picture 5" descr="gods loving plan crayon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1579563"/>
            <a:ext cx="52197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92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God’s Loving Plan – An Overview </a:t>
            </a:r>
          </a:p>
        </p:txBody>
      </p:sp>
      <p:sp>
        <p:nvSpPr>
          <p:cNvPr id="3" name="Content Placeholder 2"/>
          <p:cNvSpPr>
            <a:spLocks noGrp="1"/>
          </p:cNvSpPr>
          <p:nvPr>
            <p:ph idx="1"/>
          </p:nvPr>
        </p:nvSpPr>
        <p:spPr/>
        <p:txBody>
          <a:bodyPr>
            <a:normAutofit/>
          </a:bodyPr>
          <a:lstStyle/>
          <a:p>
            <a:r>
              <a:rPr lang="en-GB" altLang="en-US" sz="3600" dirty="0">
                <a:latin typeface="Comic Sans MS" panose="030F0702030302020204" pitchFamily="66" charset="0"/>
              </a:rPr>
              <a:t>A Loving plan</a:t>
            </a:r>
          </a:p>
          <a:p>
            <a:pPr lvl="1"/>
            <a:r>
              <a:rPr lang="en-GB" altLang="en-US" dirty="0">
                <a:latin typeface="Comic Sans MS" panose="030F0702030302020204" pitchFamily="66" charset="0"/>
              </a:rPr>
              <a:t>God loves us; our families love us; we love others</a:t>
            </a:r>
          </a:p>
          <a:p>
            <a:pPr lvl="1"/>
            <a:r>
              <a:rPr lang="en-GB" altLang="en-US" dirty="0">
                <a:latin typeface="Comic Sans MS" panose="030F0702030302020204" pitchFamily="66" charset="0"/>
              </a:rPr>
              <a:t>We are called by God to share love with others</a:t>
            </a:r>
          </a:p>
          <a:p>
            <a:r>
              <a:rPr lang="en-GB" altLang="en-US" sz="3600" dirty="0">
                <a:latin typeface="Comic Sans MS" panose="030F0702030302020204" pitchFamily="66" charset="0"/>
              </a:rPr>
              <a:t>Building children’s confidence</a:t>
            </a:r>
          </a:p>
          <a:p>
            <a:pPr lvl="1"/>
            <a:r>
              <a:rPr lang="en-GB" altLang="en-US" dirty="0">
                <a:latin typeface="Comic Sans MS" panose="030F0702030302020204" pitchFamily="66" charset="0"/>
              </a:rPr>
              <a:t>encouraging healthy attitudes to our bodies</a:t>
            </a:r>
          </a:p>
          <a:p>
            <a:pPr lvl="1"/>
            <a:r>
              <a:rPr lang="en-GB" altLang="en-US" dirty="0">
                <a:latin typeface="Comic Sans MS" panose="030F0702030302020204" pitchFamily="66" charset="0"/>
              </a:rPr>
              <a:t>using appropriate words for parts of the body</a:t>
            </a:r>
          </a:p>
          <a:p>
            <a:r>
              <a:rPr lang="en-GB" altLang="en-US" sz="3600" dirty="0">
                <a:latin typeface="Comic Sans MS" panose="030F0702030302020204" pitchFamily="66" charset="0"/>
              </a:rPr>
              <a:t>Careful and gradual</a:t>
            </a:r>
          </a:p>
          <a:p>
            <a:pPr lvl="1"/>
            <a:r>
              <a:rPr lang="en-GB" altLang="en-US" dirty="0">
                <a:latin typeface="Comic Sans MS" panose="030F0702030302020204" pitchFamily="66" charset="0"/>
              </a:rPr>
              <a:t>appropriate to age and stage of development</a:t>
            </a:r>
          </a:p>
          <a:p>
            <a:endParaRPr lang="en-GB" dirty="0"/>
          </a:p>
          <a:p>
            <a:endParaRPr lang="en-GB" dirty="0">
              <a:latin typeface="Comic Sans MS" panose="030F0702030302020204" pitchFamily="66" charset="0"/>
            </a:endParaRPr>
          </a:p>
        </p:txBody>
      </p:sp>
    </p:spTree>
    <p:extLst>
      <p:ext uri="{BB962C8B-B14F-4D97-AF65-F5344CB8AC3E}">
        <p14:creationId xmlns:p14="http://schemas.microsoft.com/office/powerpoint/2010/main" val="416405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God’s Loving Plan</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The detailed planning framework in God’s Loving Plan connects learning in Religious Education (RERC) to aspects of Health &amp; Wellbeing (H&amp;W/B) taught from Primary 1 to Primary 7.  </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This learning is organised under four THEMES, dealing with God as the source of all life who is delighted when we use our unique talents (including our bodies) for good, who calls us to be loving people and who guides us to make choices that are good and responsible.</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98095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Themes Within ‘God’s Loving Plan’</a:t>
            </a:r>
            <a:endParaRPr lang="en-GB" dirty="0">
              <a:latin typeface="Comic Sans MS" panose="030F0702030302020204" pitchFamily="66" charset="0"/>
            </a:endParaRPr>
          </a:p>
        </p:txBody>
      </p:sp>
      <p:sp>
        <p:nvSpPr>
          <p:cNvPr id="3" name="Content Placeholder 2"/>
          <p:cNvSpPr>
            <a:spLocks noGrp="1"/>
          </p:cNvSpPr>
          <p:nvPr>
            <p:ph sz="half" idx="1"/>
          </p:nvPr>
        </p:nvSpPr>
        <p:spPr/>
        <p:txBody>
          <a:bodyPr/>
          <a:lstStyle/>
          <a:p>
            <a:r>
              <a:rPr lang="en-GB" dirty="0" smtClean="0">
                <a:latin typeface="Comic Sans MS" panose="030F0702030302020204" pitchFamily="66" charset="0"/>
              </a:rPr>
              <a:t>God Gives Me Life </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God Delights in Me </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God Calls Me to Love </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God’s Loving Plan Guides My Choices </a:t>
            </a:r>
          </a:p>
          <a:p>
            <a:pPr marL="0" indent="0">
              <a:buNone/>
            </a:pPr>
            <a:endParaRPr lang="en-GB" dirty="0">
              <a:latin typeface="Comic Sans MS" panose="030F0702030302020204" pitchFamily="66" charset="0"/>
            </a:endParaRPr>
          </a:p>
        </p:txBody>
      </p:sp>
      <p:pic>
        <p:nvPicPr>
          <p:cNvPr id="5" name="Content Placeholder 4"/>
          <p:cNvPicPr>
            <a:picLocks noGrp="1" noChangeAspect="1"/>
          </p:cNvPicPr>
          <p:nvPr>
            <p:ph sz="half" idx="2"/>
          </p:nvPr>
        </p:nvPicPr>
        <p:blipFill>
          <a:blip r:embed="rId3"/>
          <a:stretch>
            <a:fillRect/>
          </a:stretch>
        </p:blipFill>
        <p:spPr>
          <a:xfrm>
            <a:off x="6172200" y="2101093"/>
            <a:ext cx="5181600" cy="2847902"/>
          </a:xfrm>
          <a:prstGeom prst="rect">
            <a:avLst/>
          </a:prstGeom>
        </p:spPr>
      </p:pic>
    </p:spTree>
    <p:extLst>
      <p:ext uri="{BB962C8B-B14F-4D97-AF65-F5344CB8AC3E}">
        <p14:creationId xmlns:p14="http://schemas.microsoft.com/office/powerpoint/2010/main" val="289874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3394</Words>
  <Application>Microsoft Office PowerPoint</Application>
  <PresentationFormat>Widescreen</PresentationFormat>
  <Paragraphs>239</Paragraphs>
  <Slides>28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Comic Sans MS</vt:lpstr>
      <vt:lpstr>Wingdings</vt:lpstr>
      <vt:lpstr>Office Theme</vt:lpstr>
      <vt:lpstr>St. Andrew’s RC Primary School Sex Education and Keeping Myself Safe Parent and Carer Information </vt:lpstr>
      <vt:lpstr>Welcome and Outline of Session  </vt:lpstr>
      <vt:lpstr>Housekeeping</vt:lpstr>
      <vt:lpstr>Aims of Today </vt:lpstr>
      <vt:lpstr>Sex Education – Context within a Catholic School </vt:lpstr>
      <vt:lpstr>God’s Loving Plan – The Main Message</vt:lpstr>
      <vt:lpstr>God’s Loving Plan – An Overview </vt:lpstr>
      <vt:lpstr>God’s Loving Plan</vt:lpstr>
      <vt:lpstr>Themes Within ‘God’s Loving Plan’</vt:lpstr>
      <vt:lpstr>God’s Loving Plan</vt:lpstr>
      <vt:lpstr>God’s Loving Plan – The Key Messages</vt:lpstr>
      <vt:lpstr>Relationships, Sexual Health and Parenthood </vt:lpstr>
      <vt:lpstr>Why does RSHP matter?</vt:lpstr>
      <vt:lpstr>What will I find in the resource?</vt:lpstr>
      <vt:lpstr>Why has it been developed?</vt:lpstr>
      <vt:lpstr>Is the RSHP resource age and stage appropriate?</vt:lpstr>
      <vt:lpstr>What is taught at Early Level?</vt:lpstr>
      <vt:lpstr>What is taught at Early Level?</vt:lpstr>
      <vt:lpstr>What is taught at First Level?</vt:lpstr>
      <vt:lpstr>What is taught at First Level?</vt:lpstr>
      <vt:lpstr>What is taught at Second Level?</vt:lpstr>
      <vt:lpstr>What is taught at Second Level?</vt:lpstr>
      <vt:lpstr>What Language Will My Child Use?</vt:lpstr>
      <vt:lpstr>What Language Will My Child Use?</vt:lpstr>
      <vt:lpstr>Teaching Sex Education in a Catholic Setting </vt:lpstr>
      <vt:lpstr>Resources</vt:lpstr>
      <vt:lpstr>Questions</vt:lpstr>
      <vt:lpstr> Thank You and Farewell! </vt:lpstr>
    </vt:vector>
  </TitlesOfParts>
  <Company>Midlothian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Andrew’s RC Primary School Sex Education and Keeping Myself Safe Parent and Carer Information</dc:title>
  <dc:creator>Mhairi Stewart</dc:creator>
  <cp:lastModifiedBy>Mhairi Stewart</cp:lastModifiedBy>
  <cp:revision>29</cp:revision>
  <dcterms:created xsi:type="dcterms:W3CDTF">2022-03-07T09:20:15Z</dcterms:created>
  <dcterms:modified xsi:type="dcterms:W3CDTF">2022-04-06T12:54:52Z</dcterms:modified>
</cp:coreProperties>
</file>